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73" r:id="rId5"/>
    <p:sldId id="301" r:id="rId6"/>
    <p:sldId id="272" r:id="rId7"/>
    <p:sldId id="304" r:id="rId8"/>
    <p:sldId id="305" r:id="rId9"/>
    <p:sldId id="306" r:id="rId10"/>
    <p:sldId id="307" r:id="rId11"/>
    <p:sldId id="308" r:id="rId12"/>
    <p:sldId id="274" r:id="rId13"/>
    <p:sldId id="268" r:id="rId14"/>
    <p:sldId id="289" r:id="rId15"/>
    <p:sldId id="276" r:id="rId16"/>
    <p:sldId id="277" r:id="rId17"/>
    <p:sldId id="278" r:id="rId18"/>
    <p:sldId id="279" r:id="rId19"/>
    <p:sldId id="280" r:id="rId20"/>
    <p:sldId id="283" r:id="rId21"/>
    <p:sldId id="282" r:id="rId22"/>
    <p:sldId id="284" r:id="rId23"/>
    <p:sldId id="302" r:id="rId24"/>
    <p:sldId id="309" r:id="rId25"/>
    <p:sldId id="303" r:id="rId26"/>
    <p:sldId id="310" r:id="rId27"/>
    <p:sldId id="286" r:id="rId28"/>
    <p:sldId id="288" r:id="rId29"/>
    <p:sldId id="290" r:id="rId30"/>
    <p:sldId id="291" r:id="rId31"/>
    <p:sldId id="292" r:id="rId32"/>
    <p:sldId id="293" r:id="rId33"/>
    <p:sldId id="294" r:id="rId34"/>
    <p:sldId id="295" r:id="rId35"/>
    <p:sldId id="296" r:id="rId36"/>
    <p:sldId id="297" r:id="rId37"/>
    <p:sldId id="298" r:id="rId38"/>
    <p:sldId id="299" r:id="rId39"/>
    <p:sldId id="275" r:id="rId40"/>
    <p:sldId id="311" r:id="rId41"/>
    <p:sldId id="312" r:id="rId4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Gaya Medium 2 - Akse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2FA9D6B7-FE3B-5325-D3C5-AD88A3190E78}"/>
              </a:ext>
            </a:extLst>
          </p:cNvPr>
          <p:cNvSpPr>
            <a:spLocks noGrp="1"/>
          </p:cNvSpPr>
          <p:nvPr>
            <p:ph type="ctrTitle"/>
          </p:nvPr>
        </p:nvSpPr>
        <p:spPr>
          <a:xfrm>
            <a:off x="1524000" y="1122363"/>
            <a:ext cx="9144000" cy="2387600"/>
          </a:xfrm>
        </p:spPr>
        <p:txBody>
          <a:bodyPr anchor="b"/>
          <a:lstStyle>
            <a:lvl1pPr algn="ctr">
              <a:defRPr sz="6000"/>
            </a:lvl1pPr>
          </a:lstStyle>
          <a:p>
            <a:r>
              <a:rPr lang="id-ID"/>
              <a:t>Klik untuk mengedit gaya judul Master</a:t>
            </a:r>
          </a:p>
        </p:txBody>
      </p:sp>
      <p:sp>
        <p:nvSpPr>
          <p:cNvPr id="3" name="Subjudul 2">
            <a:extLst>
              <a:ext uri="{FF2B5EF4-FFF2-40B4-BE49-F238E27FC236}">
                <a16:creationId xmlns:a16="http://schemas.microsoft.com/office/drawing/2014/main" id="{A76EBEF7-E7B7-D54E-0CE5-8E91ED951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d-ID"/>
              <a:t>Klik untuk mengedit gaya subjudul Master</a:t>
            </a:r>
          </a:p>
        </p:txBody>
      </p:sp>
      <p:sp>
        <p:nvSpPr>
          <p:cNvPr id="4" name="Tampungan Tanggal 3">
            <a:extLst>
              <a:ext uri="{FF2B5EF4-FFF2-40B4-BE49-F238E27FC236}">
                <a16:creationId xmlns:a16="http://schemas.microsoft.com/office/drawing/2014/main" id="{9B8E1D77-34DA-9CDE-4FE1-2DCA738D6969}"/>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5" name="Tampungan Kaki 4">
            <a:extLst>
              <a:ext uri="{FF2B5EF4-FFF2-40B4-BE49-F238E27FC236}">
                <a16:creationId xmlns:a16="http://schemas.microsoft.com/office/drawing/2014/main" id="{487777C5-C200-60AE-F8F5-7A676C34FDF0}"/>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DE566525-8C20-9CAE-637F-D7E05B043374}"/>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2122699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A9DAC5E7-3385-F093-8FEF-0B499448D31F}"/>
              </a:ext>
            </a:extLst>
          </p:cNvPr>
          <p:cNvSpPr>
            <a:spLocks noGrp="1"/>
          </p:cNvSpPr>
          <p:nvPr>
            <p:ph type="title"/>
          </p:nvPr>
        </p:nvSpPr>
        <p:spPr/>
        <p:txBody>
          <a:bodyPr/>
          <a:lstStyle/>
          <a:p>
            <a:r>
              <a:rPr lang="id-ID"/>
              <a:t>Klik untuk mengedit gaya judul Master</a:t>
            </a:r>
          </a:p>
        </p:txBody>
      </p:sp>
      <p:sp>
        <p:nvSpPr>
          <p:cNvPr id="3" name="Tampungan Konten 2">
            <a:extLst>
              <a:ext uri="{FF2B5EF4-FFF2-40B4-BE49-F238E27FC236}">
                <a16:creationId xmlns:a16="http://schemas.microsoft.com/office/drawing/2014/main" id="{34E7809E-9B14-FDBC-02DF-E6DB885041F9}"/>
              </a:ext>
            </a:extLst>
          </p:cNvPr>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E42C5D1A-1DAB-B67B-35E5-AC73A990C608}"/>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5" name="Tampungan Kaki 4">
            <a:extLst>
              <a:ext uri="{FF2B5EF4-FFF2-40B4-BE49-F238E27FC236}">
                <a16:creationId xmlns:a16="http://schemas.microsoft.com/office/drawing/2014/main" id="{F872EE82-7E8E-AB98-9F03-5D4EDB53F278}"/>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C35437F6-4848-9A66-459F-989B7B7C9B1A}"/>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1637878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DB1FABCE-F714-4C21-1275-76D598235BDF}"/>
              </a:ext>
            </a:extLst>
          </p:cNvPr>
          <p:cNvSpPr>
            <a:spLocks noGrp="1"/>
          </p:cNvSpPr>
          <p:nvPr>
            <p:ph type="title"/>
          </p:nvPr>
        </p:nvSpPr>
        <p:spPr>
          <a:xfrm>
            <a:off x="831850" y="1709738"/>
            <a:ext cx="10515600" cy="2852737"/>
          </a:xfrm>
        </p:spPr>
        <p:txBody>
          <a:bodyPr anchor="b"/>
          <a:lstStyle>
            <a:lvl1pPr>
              <a:defRPr sz="6000"/>
            </a:lvl1pPr>
          </a:lstStyle>
          <a:p>
            <a:r>
              <a:rPr lang="id-ID"/>
              <a:t>Klik untuk mengedit gaya judul Master</a:t>
            </a:r>
          </a:p>
        </p:txBody>
      </p:sp>
      <p:sp>
        <p:nvSpPr>
          <p:cNvPr id="3" name="Tampungan Teks 2">
            <a:extLst>
              <a:ext uri="{FF2B5EF4-FFF2-40B4-BE49-F238E27FC236}">
                <a16:creationId xmlns:a16="http://schemas.microsoft.com/office/drawing/2014/main" id="{D3829115-DF9B-C493-9C2D-B9A233F494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d-ID"/>
              <a:t>Klik untuk edit gaya teks Master</a:t>
            </a:r>
          </a:p>
        </p:txBody>
      </p:sp>
      <p:sp>
        <p:nvSpPr>
          <p:cNvPr id="4" name="Tampungan Tanggal 3">
            <a:extLst>
              <a:ext uri="{FF2B5EF4-FFF2-40B4-BE49-F238E27FC236}">
                <a16:creationId xmlns:a16="http://schemas.microsoft.com/office/drawing/2014/main" id="{D2040737-8B7A-AFE0-A3DF-E2E2288D0FAD}"/>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5" name="Tampungan Kaki 4">
            <a:extLst>
              <a:ext uri="{FF2B5EF4-FFF2-40B4-BE49-F238E27FC236}">
                <a16:creationId xmlns:a16="http://schemas.microsoft.com/office/drawing/2014/main" id="{E17EEC6B-FB4A-772A-9222-3046BEA783A7}"/>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18292196-9C81-9DEA-9B3C-466D3EE261A3}"/>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390158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5BB12B66-B6DD-4A38-6288-703B23A675C1}"/>
              </a:ext>
            </a:extLst>
          </p:cNvPr>
          <p:cNvSpPr>
            <a:spLocks noGrp="1"/>
          </p:cNvSpPr>
          <p:nvPr>
            <p:ph type="title"/>
          </p:nvPr>
        </p:nvSpPr>
        <p:spPr/>
        <p:txBody>
          <a:bodyPr/>
          <a:lstStyle/>
          <a:p>
            <a:r>
              <a:rPr lang="id-ID"/>
              <a:t>Klik untuk mengedit gaya judul Master</a:t>
            </a:r>
          </a:p>
        </p:txBody>
      </p:sp>
      <p:sp>
        <p:nvSpPr>
          <p:cNvPr id="3" name="Tampungan Konten 2">
            <a:extLst>
              <a:ext uri="{FF2B5EF4-FFF2-40B4-BE49-F238E27FC236}">
                <a16:creationId xmlns:a16="http://schemas.microsoft.com/office/drawing/2014/main" id="{BEC70070-AA9F-6087-7D19-F4FB35BC2558}"/>
              </a:ext>
            </a:extLst>
          </p:cNvPr>
          <p:cNvSpPr>
            <a:spLocks noGrp="1"/>
          </p:cNvSpPr>
          <p:nvPr>
            <p:ph sz="half" idx="1"/>
          </p:nvPr>
        </p:nvSpPr>
        <p:spPr>
          <a:xfrm>
            <a:off x="838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Konten 3">
            <a:extLst>
              <a:ext uri="{FF2B5EF4-FFF2-40B4-BE49-F238E27FC236}">
                <a16:creationId xmlns:a16="http://schemas.microsoft.com/office/drawing/2014/main" id="{10FB103B-13BB-226F-51D0-9FD79204A856}"/>
              </a:ext>
            </a:extLst>
          </p:cNvPr>
          <p:cNvSpPr>
            <a:spLocks noGrp="1"/>
          </p:cNvSpPr>
          <p:nvPr>
            <p:ph sz="half" idx="2"/>
          </p:nvPr>
        </p:nvSpPr>
        <p:spPr>
          <a:xfrm>
            <a:off x="6172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5" name="Tampungan Tanggal 4">
            <a:extLst>
              <a:ext uri="{FF2B5EF4-FFF2-40B4-BE49-F238E27FC236}">
                <a16:creationId xmlns:a16="http://schemas.microsoft.com/office/drawing/2014/main" id="{542ADC0D-0BD8-AE0C-18B7-A568ADF6BA54}"/>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6" name="Tampungan Kaki 5">
            <a:extLst>
              <a:ext uri="{FF2B5EF4-FFF2-40B4-BE49-F238E27FC236}">
                <a16:creationId xmlns:a16="http://schemas.microsoft.com/office/drawing/2014/main" id="{F7A70838-E2E3-1333-0354-2043079761FD}"/>
              </a:ext>
            </a:extLst>
          </p:cNvPr>
          <p:cNvSpPr>
            <a:spLocks noGrp="1"/>
          </p:cNvSpPr>
          <p:nvPr>
            <p:ph type="ftr" sz="quarter" idx="11"/>
          </p:nvPr>
        </p:nvSpPr>
        <p:spPr/>
        <p:txBody>
          <a:bodyPr/>
          <a:lstStyle/>
          <a:p>
            <a:endParaRPr lang="id-ID"/>
          </a:p>
        </p:txBody>
      </p:sp>
      <p:sp>
        <p:nvSpPr>
          <p:cNvPr id="7" name="Tampungan Nomor Slide 6">
            <a:extLst>
              <a:ext uri="{FF2B5EF4-FFF2-40B4-BE49-F238E27FC236}">
                <a16:creationId xmlns:a16="http://schemas.microsoft.com/office/drawing/2014/main" id="{9BC1FB0D-D039-15DC-FF29-B9EB28AA4597}"/>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2718344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37DEBD31-6F4E-0940-ABAD-10AE857A4023}"/>
              </a:ext>
            </a:extLst>
          </p:cNvPr>
          <p:cNvSpPr>
            <a:spLocks noGrp="1"/>
          </p:cNvSpPr>
          <p:nvPr>
            <p:ph type="title"/>
          </p:nvPr>
        </p:nvSpPr>
        <p:spPr>
          <a:xfrm>
            <a:off x="839788" y="365125"/>
            <a:ext cx="10515600" cy="1325563"/>
          </a:xfrm>
        </p:spPr>
        <p:txBody>
          <a:bodyPr/>
          <a:lstStyle/>
          <a:p>
            <a:r>
              <a:rPr lang="id-ID"/>
              <a:t>Klik untuk mengedit gaya judul Master</a:t>
            </a:r>
          </a:p>
        </p:txBody>
      </p:sp>
      <p:sp>
        <p:nvSpPr>
          <p:cNvPr id="3" name="Tampungan Teks 2">
            <a:extLst>
              <a:ext uri="{FF2B5EF4-FFF2-40B4-BE49-F238E27FC236}">
                <a16:creationId xmlns:a16="http://schemas.microsoft.com/office/drawing/2014/main" id="{3B53CEA3-CBAB-D12B-E0EC-E59DB882E5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4" name="Tampungan Konten 3">
            <a:extLst>
              <a:ext uri="{FF2B5EF4-FFF2-40B4-BE49-F238E27FC236}">
                <a16:creationId xmlns:a16="http://schemas.microsoft.com/office/drawing/2014/main" id="{BCA0CB9E-30FC-6D77-5306-90EBF5E1355D}"/>
              </a:ext>
            </a:extLst>
          </p:cNvPr>
          <p:cNvSpPr>
            <a:spLocks noGrp="1"/>
          </p:cNvSpPr>
          <p:nvPr>
            <p:ph sz="half" idx="2"/>
          </p:nvPr>
        </p:nvSpPr>
        <p:spPr>
          <a:xfrm>
            <a:off x="839788" y="2505075"/>
            <a:ext cx="5157787"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5" name="Tampungan Teks 4">
            <a:extLst>
              <a:ext uri="{FF2B5EF4-FFF2-40B4-BE49-F238E27FC236}">
                <a16:creationId xmlns:a16="http://schemas.microsoft.com/office/drawing/2014/main" id="{22A99F07-B5BB-7990-E5D2-46719C4CAF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6" name="Tampungan Konten 5">
            <a:extLst>
              <a:ext uri="{FF2B5EF4-FFF2-40B4-BE49-F238E27FC236}">
                <a16:creationId xmlns:a16="http://schemas.microsoft.com/office/drawing/2014/main" id="{9E7E69A1-CDF4-3D7C-FCEE-1B83B7C8C94A}"/>
              </a:ext>
            </a:extLst>
          </p:cNvPr>
          <p:cNvSpPr>
            <a:spLocks noGrp="1"/>
          </p:cNvSpPr>
          <p:nvPr>
            <p:ph sz="quarter" idx="4"/>
          </p:nvPr>
        </p:nvSpPr>
        <p:spPr>
          <a:xfrm>
            <a:off x="6172200" y="2505075"/>
            <a:ext cx="5183188"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7" name="Tampungan Tanggal 6">
            <a:extLst>
              <a:ext uri="{FF2B5EF4-FFF2-40B4-BE49-F238E27FC236}">
                <a16:creationId xmlns:a16="http://schemas.microsoft.com/office/drawing/2014/main" id="{E9AE15DC-3C0E-96EA-7415-D264D374E4B7}"/>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8" name="Tampungan Kaki 7">
            <a:extLst>
              <a:ext uri="{FF2B5EF4-FFF2-40B4-BE49-F238E27FC236}">
                <a16:creationId xmlns:a16="http://schemas.microsoft.com/office/drawing/2014/main" id="{A6C2F497-9A8A-A724-E062-CB8D36A3B2A9}"/>
              </a:ext>
            </a:extLst>
          </p:cNvPr>
          <p:cNvSpPr>
            <a:spLocks noGrp="1"/>
          </p:cNvSpPr>
          <p:nvPr>
            <p:ph type="ftr" sz="quarter" idx="11"/>
          </p:nvPr>
        </p:nvSpPr>
        <p:spPr/>
        <p:txBody>
          <a:bodyPr/>
          <a:lstStyle/>
          <a:p>
            <a:endParaRPr lang="id-ID"/>
          </a:p>
        </p:txBody>
      </p:sp>
      <p:sp>
        <p:nvSpPr>
          <p:cNvPr id="9" name="Tampungan Nomor Slide 8">
            <a:extLst>
              <a:ext uri="{FF2B5EF4-FFF2-40B4-BE49-F238E27FC236}">
                <a16:creationId xmlns:a16="http://schemas.microsoft.com/office/drawing/2014/main" id="{D9B032C2-BD31-CBBB-8D0E-3BF5B3DEDF71}"/>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261353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7280BF42-87E3-CCE8-FF2C-9279541E3B88}"/>
              </a:ext>
            </a:extLst>
          </p:cNvPr>
          <p:cNvSpPr>
            <a:spLocks noGrp="1"/>
          </p:cNvSpPr>
          <p:nvPr>
            <p:ph type="title"/>
          </p:nvPr>
        </p:nvSpPr>
        <p:spPr/>
        <p:txBody>
          <a:bodyPr/>
          <a:lstStyle/>
          <a:p>
            <a:r>
              <a:rPr lang="id-ID"/>
              <a:t>Klik untuk mengedit gaya judul Master</a:t>
            </a:r>
          </a:p>
        </p:txBody>
      </p:sp>
      <p:sp>
        <p:nvSpPr>
          <p:cNvPr id="3" name="Tampungan Tanggal 2">
            <a:extLst>
              <a:ext uri="{FF2B5EF4-FFF2-40B4-BE49-F238E27FC236}">
                <a16:creationId xmlns:a16="http://schemas.microsoft.com/office/drawing/2014/main" id="{6603BAD0-EC38-0EAA-2CD3-77FFC8855232}"/>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4" name="Tampungan Kaki 3">
            <a:extLst>
              <a:ext uri="{FF2B5EF4-FFF2-40B4-BE49-F238E27FC236}">
                <a16:creationId xmlns:a16="http://schemas.microsoft.com/office/drawing/2014/main" id="{B9636871-4CBF-8CAF-18EF-D5BB10ADE3C3}"/>
              </a:ext>
            </a:extLst>
          </p:cNvPr>
          <p:cNvSpPr>
            <a:spLocks noGrp="1"/>
          </p:cNvSpPr>
          <p:nvPr>
            <p:ph type="ftr" sz="quarter" idx="11"/>
          </p:nvPr>
        </p:nvSpPr>
        <p:spPr/>
        <p:txBody>
          <a:bodyPr/>
          <a:lstStyle/>
          <a:p>
            <a:endParaRPr lang="id-ID"/>
          </a:p>
        </p:txBody>
      </p:sp>
      <p:sp>
        <p:nvSpPr>
          <p:cNvPr id="5" name="Tampungan Nomor Slide 4">
            <a:extLst>
              <a:ext uri="{FF2B5EF4-FFF2-40B4-BE49-F238E27FC236}">
                <a16:creationId xmlns:a16="http://schemas.microsoft.com/office/drawing/2014/main" id="{D4CB8220-E678-49E4-316F-6D999B026C76}"/>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310609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Tampungan Tanggal 1">
            <a:extLst>
              <a:ext uri="{FF2B5EF4-FFF2-40B4-BE49-F238E27FC236}">
                <a16:creationId xmlns:a16="http://schemas.microsoft.com/office/drawing/2014/main" id="{3DB34C19-FD33-7E65-7104-D7300DE5146C}"/>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3" name="Tampungan Kaki 2">
            <a:extLst>
              <a:ext uri="{FF2B5EF4-FFF2-40B4-BE49-F238E27FC236}">
                <a16:creationId xmlns:a16="http://schemas.microsoft.com/office/drawing/2014/main" id="{EAEAA669-F4B2-1AF0-4EBD-B7ED8155DB9C}"/>
              </a:ext>
            </a:extLst>
          </p:cNvPr>
          <p:cNvSpPr>
            <a:spLocks noGrp="1"/>
          </p:cNvSpPr>
          <p:nvPr>
            <p:ph type="ftr" sz="quarter" idx="11"/>
          </p:nvPr>
        </p:nvSpPr>
        <p:spPr/>
        <p:txBody>
          <a:bodyPr/>
          <a:lstStyle/>
          <a:p>
            <a:endParaRPr lang="id-ID"/>
          </a:p>
        </p:txBody>
      </p:sp>
      <p:sp>
        <p:nvSpPr>
          <p:cNvPr id="4" name="Tampungan Nomor Slide 3">
            <a:extLst>
              <a:ext uri="{FF2B5EF4-FFF2-40B4-BE49-F238E27FC236}">
                <a16:creationId xmlns:a16="http://schemas.microsoft.com/office/drawing/2014/main" id="{9FF1AB0D-8016-C2F7-817A-389F0403DD1E}"/>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129392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035CA99-49F2-A7B9-06FA-BBE9B7558FA6}"/>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p>
        </p:txBody>
      </p:sp>
      <p:sp>
        <p:nvSpPr>
          <p:cNvPr id="3" name="Tampungan Konten 2">
            <a:extLst>
              <a:ext uri="{FF2B5EF4-FFF2-40B4-BE49-F238E27FC236}">
                <a16:creationId xmlns:a16="http://schemas.microsoft.com/office/drawing/2014/main" id="{8400A7A0-4469-B5F1-63FE-1248DCFB17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eks 3">
            <a:extLst>
              <a:ext uri="{FF2B5EF4-FFF2-40B4-BE49-F238E27FC236}">
                <a16:creationId xmlns:a16="http://schemas.microsoft.com/office/drawing/2014/main" id="{0D6C8EA0-F541-7F4C-16BD-764C74F6A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6E1B560B-16B4-2CD9-5C3E-CD4194EB2528}"/>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6" name="Tampungan Kaki 5">
            <a:extLst>
              <a:ext uri="{FF2B5EF4-FFF2-40B4-BE49-F238E27FC236}">
                <a16:creationId xmlns:a16="http://schemas.microsoft.com/office/drawing/2014/main" id="{46C6E885-3C40-2FA2-A597-80F260A51B5D}"/>
              </a:ext>
            </a:extLst>
          </p:cNvPr>
          <p:cNvSpPr>
            <a:spLocks noGrp="1"/>
          </p:cNvSpPr>
          <p:nvPr>
            <p:ph type="ftr" sz="quarter" idx="11"/>
          </p:nvPr>
        </p:nvSpPr>
        <p:spPr/>
        <p:txBody>
          <a:bodyPr/>
          <a:lstStyle/>
          <a:p>
            <a:endParaRPr lang="id-ID"/>
          </a:p>
        </p:txBody>
      </p:sp>
      <p:sp>
        <p:nvSpPr>
          <p:cNvPr id="7" name="Tampungan Nomor Slide 6">
            <a:extLst>
              <a:ext uri="{FF2B5EF4-FFF2-40B4-BE49-F238E27FC236}">
                <a16:creationId xmlns:a16="http://schemas.microsoft.com/office/drawing/2014/main" id="{70F1CD74-0CCD-C31C-CC30-F8BC87612763}"/>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371282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C39C6BC5-545D-2A4E-DBDC-FCF190B2944F}"/>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p>
        </p:txBody>
      </p:sp>
      <p:sp>
        <p:nvSpPr>
          <p:cNvPr id="3" name="Tampungan Gambar 2">
            <a:extLst>
              <a:ext uri="{FF2B5EF4-FFF2-40B4-BE49-F238E27FC236}">
                <a16:creationId xmlns:a16="http://schemas.microsoft.com/office/drawing/2014/main" id="{EF902212-38CB-EEC5-CA76-5A94201EF7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ampungan Teks 3">
            <a:extLst>
              <a:ext uri="{FF2B5EF4-FFF2-40B4-BE49-F238E27FC236}">
                <a16:creationId xmlns:a16="http://schemas.microsoft.com/office/drawing/2014/main" id="{625BAEED-8527-23BA-7685-0B6ACF821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A47D8055-59BA-A0C3-A8C6-495D618A313C}"/>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6" name="Tampungan Kaki 5">
            <a:extLst>
              <a:ext uri="{FF2B5EF4-FFF2-40B4-BE49-F238E27FC236}">
                <a16:creationId xmlns:a16="http://schemas.microsoft.com/office/drawing/2014/main" id="{B5B5DA21-2720-C9DD-0ECA-588EE6498B8A}"/>
              </a:ext>
            </a:extLst>
          </p:cNvPr>
          <p:cNvSpPr>
            <a:spLocks noGrp="1"/>
          </p:cNvSpPr>
          <p:nvPr>
            <p:ph type="ftr" sz="quarter" idx="11"/>
          </p:nvPr>
        </p:nvSpPr>
        <p:spPr/>
        <p:txBody>
          <a:bodyPr/>
          <a:lstStyle/>
          <a:p>
            <a:endParaRPr lang="id-ID"/>
          </a:p>
        </p:txBody>
      </p:sp>
      <p:sp>
        <p:nvSpPr>
          <p:cNvPr id="7" name="Tampungan Nomor Slide 6">
            <a:extLst>
              <a:ext uri="{FF2B5EF4-FFF2-40B4-BE49-F238E27FC236}">
                <a16:creationId xmlns:a16="http://schemas.microsoft.com/office/drawing/2014/main" id="{0109F9B6-4EBD-D5D6-370E-A83E79678879}"/>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3247576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B7BFF543-E7BD-C04D-EADB-A8958E292149}"/>
              </a:ext>
            </a:extLst>
          </p:cNvPr>
          <p:cNvSpPr>
            <a:spLocks noGrp="1"/>
          </p:cNvSpPr>
          <p:nvPr>
            <p:ph type="title"/>
          </p:nvPr>
        </p:nvSpPr>
        <p:spPr/>
        <p:txBody>
          <a:bodyPr/>
          <a:lstStyle/>
          <a:p>
            <a:r>
              <a:rPr lang="id-ID"/>
              <a:t>Klik untuk mengedit gaya judul Master</a:t>
            </a:r>
          </a:p>
        </p:txBody>
      </p:sp>
      <p:sp>
        <p:nvSpPr>
          <p:cNvPr id="3" name="Tampungan Teks Vertikal 2">
            <a:extLst>
              <a:ext uri="{FF2B5EF4-FFF2-40B4-BE49-F238E27FC236}">
                <a16:creationId xmlns:a16="http://schemas.microsoft.com/office/drawing/2014/main" id="{3F954061-0911-E8C6-F805-F9203465CF85}"/>
              </a:ext>
            </a:extLst>
          </p:cNvPr>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E53729A1-BDC8-0DB2-C51F-DF0D38DCE124}"/>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5" name="Tampungan Kaki 4">
            <a:extLst>
              <a:ext uri="{FF2B5EF4-FFF2-40B4-BE49-F238E27FC236}">
                <a16:creationId xmlns:a16="http://schemas.microsoft.com/office/drawing/2014/main" id="{2A3219B9-FF82-9333-1239-8EC4818A5ECA}"/>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9D7EE9F4-5AB4-0277-9281-560CC4C8868C}"/>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2860515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Judul Vertikal 1">
            <a:extLst>
              <a:ext uri="{FF2B5EF4-FFF2-40B4-BE49-F238E27FC236}">
                <a16:creationId xmlns:a16="http://schemas.microsoft.com/office/drawing/2014/main" id="{92E9113B-1781-239A-117A-2158EA4BC229}"/>
              </a:ext>
            </a:extLst>
          </p:cNvPr>
          <p:cNvSpPr>
            <a:spLocks noGrp="1"/>
          </p:cNvSpPr>
          <p:nvPr>
            <p:ph type="title" orient="vert"/>
          </p:nvPr>
        </p:nvSpPr>
        <p:spPr>
          <a:xfrm>
            <a:off x="8724900" y="365125"/>
            <a:ext cx="2628900" cy="5811838"/>
          </a:xfrm>
        </p:spPr>
        <p:txBody>
          <a:bodyPr vert="eaVert"/>
          <a:lstStyle/>
          <a:p>
            <a:r>
              <a:rPr lang="id-ID"/>
              <a:t>Klik untuk mengedit gaya judul Master</a:t>
            </a:r>
          </a:p>
        </p:txBody>
      </p:sp>
      <p:sp>
        <p:nvSpPr>
          <p:cNvPr id="3" name="Tampungan Teks Vertikal 2">
            <a:extLst>
              <a:ext uri="{FF2B5EF4-FFF2-40B4-BE49-F238E27FC236}">
                <a16:creationId xmlns:a16="http://schemas.microsoft.com/office/drawing/2014/main" id="{0089A2DB-45FB-7A53-CEAB-CD504C0186A6}"/>
              </a:ext>
            </a:extLst>
          </p:cNvPr>
          <p:cNvSpPr>
            <a:spLocks noGrp="1"/>
          </p:cNvSpPr>
          <p:nvPr>
            <p:ph type="body" orient="vert" idx="1"/>
          </p:nvPr>
        </p:nvSpPr>
        <p:spPr>
          <a:xfrm>
            <a:off x="838200" y="365125"/>
            <a:ext cx="7734300" cy="5811838"/>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A046BD08-20CD-0AF5-E982-BBB768B05310}"/>
              </a:ext>
            </a:extLst>
          </p:cNvPr>
          <p:cNvSpPr>
            <a:spLocks noGrp="1"/>
          </p:cNvSpPr>
          <p:nvPr>
            <p:ph type="dt" sz="half" idx="10"/>
          </p:nvPr>
        </p:nvSpPr>
        <p:spPr/>
        <p:txBody>
          <a:bodyPr/>
          <a:lstStyle/>
          <a:p>
            <a:fld id="{886C194E-06CB-4E10-929D-3619CA7935F3}" type="datetimeFigureOut">
              <a:rPr lang="id-ID" smtClean="0"/>
              <a:t>10/10/2025</a:t>
            </a:fld>
            <a:endParaRPr lang="id-ID"/>
          </a:p>
        </p:txBody>
      </p:sp>
      <p:sp>
        <p:nvSpPr>
          <p:cNvPr id="5" name="Tampungan Kaki 4">
            <a:extLst>
              <a:ext uri="{FF2B5EF4-FFF2-40B4-BE49-F238E27FC236}">
                <a16:creationId xmlns:a16="http://schemas.microsoft.com/office/drawing/2014/main" id="{8E6DF5B3-5F97-43D6-8ACA-55A5605B4DA4}"/>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100C94CC-5FE3-8C94-FF6A-98AF2DD80D23}"/>
              </a:ext>
            </a:extLst>
          </p:cNvPr>
          <p:cNvSpPr>
            <a:spLocks noGrp="1"/>
          </p:cNvSpPr>
          <p:nvPr>
            <p:ph type="sldNum" sz="quarter" idx="12"/>
          </p:nvPr>
        </p:nvSpPr>
        <p:spPr/>
        <p:txBody>
          <a:bodyPr/>
          <a:lstStyle/>
          <a:p>
            <a:fld id="{853713B9-B25F-444B-BA86-A2BF78B3554C}" type="slidenum">
              <a:rPr lang="id-ID" smtClean="0"/>
              <a:t>‹#›</a:t>
            </a:fld>
            <a:endParaRPr lang="id-ID"/>
          </a:p>
        </p:txBody>
      </p:sp>
    </p:spTree>
    <p:extLst>
      <p:ext uri="{BB962C8B-B14F-4D97-AF65-F5344CB8AC3E}">
        <p14:creationId xmlns:p14="http://schemas.microsoft.com/office/powerpoint/2010/main" val="1866140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Judul 1">
            <a:extLst>
              <a:ext uri="{FF2B5EF4-FFF2-40B4-BE49-F238E27FC236}">
                <a16:creationId xmlns:a16="http://schemas.microsoft.com/office/drawing/2014/main" id="{8F1A2199-7900-326A-D1F0-96825EEBDB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d-ID"/>
              <a:t>Klik untuk mengedit gaya judul Master</a:t>
            </a:r>
          </a:p>
        </p:txBody>
      </p:sp>
      <p:sp>
        <p:nvSpPr>
          <p:cNvPr id="3" name="Tampungan Teks 2">
            <a:extLst>
              <a:ext uri="{FF2B5EF4-FFF2-40B4-BE49-F238E27FC236}">
                <a16:creationId xmlns:a16="http://schemas.microsoft.com/office/drawing/2014/main" id="{3A4E45B4-5CAA-480A-C57F-43ABEA934E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A452D82D-75CE-0319-DFBB-2496330D61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6C194E-06CB-4E10-929D-3619CA7935F3}" type="datetimeFigureOut">
              <a:rPr lang="id-ID" smtClean="0"/>
              <a:t>10/10/2025</a:t>
            </a:fld>
            <a:endParaRPr lang="id-ID"/>
          </a:p>
        </p:txBody>
      </p:sp>
      <p:sp>
        <p:nvSpPr>
          <p:cNvPr id="5" name="Tampungan Kaki 4">
            <a:extLst>
              <a:ext uri="{FF2B5EF4-FFF2-40B4-BE49-F238E27FC236}">
                <a16:creationId xmlns:a16="http://schemas.microsoft.com/office/drawing/2014/main" id="{5E256BEB-B67A-D62A-9480-ED6E8B4B8D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Tampungan Nomor Slide 5">
            <a:extLst>
              <a:ext uri="{FF2B5EF4-FFF2-40B4-BE49-F238E27FC236}">
                <a16:creationId xmlns:a16="http://schemas.microsoft.com/office/drawing/2014/main" id="{797D771D-CBEE-8949-DE83-D6D61563D3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713B9-B25F-444B-BA86-A2BF78B3554C}" type="slidenum">
              <a:rPr lang="id-ID" smtClean="0"/>
              <a:t>‹#›</a:t>
            </a:fld>
            <a:endParaRPr lang="id-ID"/>
          </a:p>
        </p:txBody>
      </p:sp>
    </p:spTree>
    <p:extLst>
      <p:ext uri="{BB962C8B-B14F-4D97-AF65-F5344CB8AC3E}">
        <p14:creationId xmlns:p14="http://schemas.microsoft.com/office/powerpoint/2010/main" val="2205406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8AA1BAF-2745-0BE5-1A0E-5485EE7A05FD}"/>
              </a:ext>
            </a:extLst>
          </p:cNvPr>
          <p:cNvSpPr>
            <a:spLocks noGrp="1"/>
          </p:cNvSpPr>
          <p:nvPr>
            <p:ph type="ctrTitle"/>
          </p:nvPr>
        </p:nvSpPr>
        <p:spPr>
          <a:xfrm>
            <a:off x="1524000" y="1427163"/>
            <a:ext cx="9144000" cy="2387600"/>
          </a:xfrm>
        </p:spPr>
        <p:txBody>
          <a:bodyPr>
            <a:normAutofit fontScale="90000"/>
          </a:bodyPr>
          <a:lstStyle/>
          <a:p>
            <a:r>
              <a:rPr lang="id-ID" b="1" dirty="0"/>
              <a:t>Teologi Sang Pencipta Tunggal dalam Thomas </a:t>
            </a:r>
            <a:r>
              <a:rPr lang="id-ID" b="1" dirty="0" err="1"/>
              <a:t>Aquinas</a:t>
            </a:r>
            <a:r>
              <a:rPr lang="id-ID" b="1" dirty="0"/>
              <a:t> dan Teologi Kontemporer</a:t>
            </a:r>
          </a:p>
        </p:txBody>
      </p:sp>
      <p:sp>
        <p:nvSpPr>
          <p:cNvPr id="3" name="Subjudul 2">
            <a:extLst>
              <a:ext uri="{FF2B5EF4-FFF2-40B4-BE49-F238E27FC236}">
                <a16:creationId xmlns:a16="http://schemas.microsoft.com/office/drawing/2014/main" id="{E5A085A4-ED2A-02B4-9B56-678B96F18F13}"/>
              </a:ext>
            </a:extLst>
          </p:cNvPr>
          <p:cNvSpPr>
            <a:spLocks noGrp="1"/>
          </p:cNvSpPr>
          <p:nvPr>
            <p:ph type="subTitle" idx="1"/>
          </p:nvPr>
        </p:nvSpPr>
        <p:spPr>
          <a:xfrm>
            <a:off x="1524000" y="3814763"/>
            <a:ext cx="9144000" cy="1655762"/>
          </a:xfrm>
        </p:spPr>
        <p:txBody>
          <a:bodyPr/>
          <a:lstStyle/>
          <a:p>
            <a:r>
              <a:rPr lang="id-ID" sz="2800" b="1" dirty="0"/>
              <a:t>Mengacu pada karya Michael J. </a:t>
            </a:r>
            <a:r>
              <a:rPr lang="id-ID" sz="2800" b="1" dirty="0" err="1"/>
              <a:t>Dodds</a:t>
            </a:r>
            <a:r>
              <a:rPr lang="id-ID" sz="2800" b="1" dirty="0"/>
              <a:t>, OP </a:t>
            </a:r>
            <a:endParaRPr lang="en-US" sz="2800" b="1" dirty="0"/>
          </a:p>
          <a:p>
            <a:r>
              <a:rPr lang="id-ID" dirty="0"/>
              <a:t>oleh </a:t>
            </a:r>
            <a:r>
              <a:rPr lang="id-ID" b="1" dirty="0"/>
              <a:t>Norma Eva Joanne Dimpudus, </a:t>
            </a:r>
            <a:r>
              <a:rPr lang="id-ID" b="1" dirty="0" err="1"/>
              <a:t>M.Th</a:t>
            </a:r>
            <a:endParaRPr lang="en-US" b="1" dirty="0"/>
          </a:p>
          <a:p>
            <a:r>
              <a:rPr lang="en-US" b="1" dirty="0"/>
              <a:t>1214241946DT</a:t>
            </a:r>
            <a:endParaRPr lang="id-ID" b="1" dirty="0"/>
          </a:p>
        </p:txBody>
      </p:sp>
    </p:spTree>
    <p:extLst>
      <p:ext uri="{BB962C8B-B14F-4D97-AF65-F5344CB8AC3E}">
        <p14:creationId xmlns:p14="http://schemas.microsoft.com/office/powerpoint/2010/main" val="1074739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E538F4BB-3319-4625-22F5-2D88223365B7}"/>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03A9C56D-69F3-C31F-D313-F1BD212E7A3F}"/>
              </a:ext>
            </a:extLst>
          </p:cNvPr>
          <p:cNvSpPr>
            <a:spLocks noGrp="1"/>
          </p:cNvSpPr>
          <p:nvPr>
            <p:ph type="ctrTitle"/>
          </p:nvPr>
        </p:nvSpPr>
        <p:spPr>
          <a:xfrm>
            <a:off x="1524000" y="1122363"/>
            <a:ext cx="9144000" cy="1051877"/>
          </a:xfrm>
        </p:spPr>
        <p:txBody>
          <a:bodyPr/>
          <a:lstStyle/>
          <a:p>
            <a:r>
              <a:rPr lang="en-US" b="1" dirty="0" err="1"/>
              <a:t>Pendahuluan</a:t>
            </a:r>
            <a:endParaRPr lang="id-ID" b="1" dirty="0"/>
          </a:p>
        </p:txBody>
      </p:sp>
      <p:sp>
        <p:nvSpPr>
          <p:cNvPr id="3" name="Subjudul 2">
            <a:extLst>
              <a:ext uri="{FF2B5EF4-FFF2-40B4-BE49-F238E27FC236}">
                <a16:creationId xmlns:a16="http://schemas.microsoft.com/office/drawing/2014/main" id="{D8FF6123-5775-EBB8-1F67-E0254E0C8ABF}"/>
              </a:ext>
            </a:extLst>
          </p:cNvPr>
          <p:cNvSpPr>
            <a:spLocks noGrp="1"/>
          </p:cNvSpPr>
          <p:nvPr>
            <p:ph type="subTitle" idx="1"/>
          </p:nvPr>
        </p:nvSpPr>
        <p:spPr>
          <a:xfrm>
            <a:off x="1524000" y="2586036"/>
            <a:ext cx="9144000" cy="3499803"/>
          </a:xfrm>
          <a:solidFill>
            <a:srgbClr val="00B0F0">
              <a:alpha val="50000"/>
            </a:srgbClr>
          </a:solidFill>
        </p:spPr>
        <p:txBody>
          <a:bodyPr>
            <a:normAutofit lnSpcReduction="10000"/>
          </a:bodyPr>
          <a:lstStyle/>
          <a:p>
            <a:r>
              <a:rPr lang="en-US" b="1" dirty="0"/>
              <a:t>Latar </a:t>
            </a:r>
            <a:r>
              <a:rPr lang="en-US" b="1" dirty="0" err="1"/>
              <a:t>Belakang</a:t>
            </a:r>
            <a:r>
              <a:rPr lang="en-US" b="1" dirty="0"/>
              <a:t> </a:t>
            </a:r>
          </a:p>
          <a:p>
            <a:pPr algn="just"/>
            <a:r>
              <a:rPr lang="en-US" dirty="0"/>
              <a:t>Seminar </a:t>
            </a:r>
            <a:r>
              <a:rPr lang="en-US" dirty="0" err="1"/>
              <a:t>ini</a:t>
            </a:r>
            <a:r>
              <a:rPr lang="en-US" dirty="0"/>
              <a:t> </a:t>
            </a:r>
            <a:r>
              <a:rPr lang="en-US" dirty="0" err="1"/>
              <a:t>dirancang</a:t>
            </a:r>
            <a:r>
              <a:rPr lang="en-US" dirty="0"/>
              <a:t> </a:t>
            </a:r>
            <a:r>
              <a:rPr lang="en-US" dirty="0" err="1"/>
              <a:t>untuk</a:t>
            </a:r>
            <a:r>
              <a:rPr lang="en-US" dirty="0"/>
              <a:t> </a:t>
            </a:r>
            <a:r>
              <a:rPr lang="en-US" dirty="0" err="1"/>
              <a:t>membahas</a:t>
            </a:r>
            <a:r>
              <a:rPr lang="en-US" dirty="0"/>
              <a:t> </a:t>
            </a:r>
            <a:r>
              <a:rPr lang="en-US" dirty="0" err="1"/>
              <a:t>teologi</a:t>
            </a:r>
            <a:r>
              <a:rPr lang="en-US" dirty="0"/>
              <a:t> Thomas Aquinas </a:t>
            </a:r>
            <a:r>
              <a:rPr lang="en-US" dirty="0" err="1"/>
              <a:t>tentang</a:t>
            </a:r>
            <a:r>
              <a:rPr lang="en-US" dirty="0"/>
              <a:t> Tuhan </a:t>
            </a:r>
            <a:r>
              <a:rPr lang="en-US" dirty="0" err="1"/>
              <a:t>sebagai</a:t>
            </a:r>
            <a:r>
              <a:rPr lang="en-US" dirty="0"/>
              <a:t> </a:t>
            </a:r>
            <a:r>
              <a:rPr lang="en-US" dirty="0" err="1"/>
              <a:t>pencipta</a:t>
            </a:r>
            <a:r>
              <a:rPr lang="en-US" dirty="0"/>
              <a:t> Tunggal,  </a:t>
            </a:r>
            <a:r>
              <a:rPr lang="en-US" dirty="0" err="1"/>
              <a:t>dengan</a:t>
            </a:r>
            <a:r>
              <a:rPr lang="en-US" dirty="0"/>
              <a:t> </a:t>
            </a:r>
            <a:r>
              <a:rPr lang="en-US" dirty="0" err="1"/>
              <a:t>merujuk</a:t>
            </a:r>
            <a:r>
              <a:rPr lang="en-US" dirty="0"/>
              <a:t> pada </a:t>
            </a:r>
            <a:r>
              <a:rPr lang="en-US" dirty="0" err="1"/>
              <a:t>karya</a:t>
            </a:r>
            <a:r>
              <a:rPr lang="en-US" dirty="0"/>
              <a:t> Michael </a:t>
            </a:r>
            <a:r>
              <a:rPr lang="en-US" dirty="0" err="1"/>
              <a:t>J.Dodds</a:t>
            </a:r>
            <a:r>
              <a:rPr lang="en-US" dirty="0"/>
              <a:t>. </a:t>
            </a:r>
            <a:r>
              <a:rPr lang="en-US" dirty="0" err="1"/>
              <a:t>Tujuannya</a:t>
            </a:r>
            <a:r>
              <a:rPr lang="en-US" dirty="0"/>
              <a:t> Adalah </a:t>
            </a:r>
            <a:r>
              <a:rPr lang="en-US" dirty="0" err="1"/>
              <a:t>melampaui</a:t>
            </a:r>
            <a:r>
              <a:rPr lang="en-US" dirty="0"/>
              <a:t> </a:t>
            </a:r>
            <a:r>
              <a:rPr lang="en-US" dirty="0" err="1"/>
              <a:t>pembahasan</a:t>
            </a:r>
            <a:r>
              <a:rPr lang="en-US" dirty="0"/>
              <a:t> </a:t>
            </a:r>
            <a:r>
              <a:rPr lang="en-US" dirty="0" err="1"/>
              <a:t>doktrin</a:t>
            </a:r>
            <a:r>
              <a:rPr lang="en-US" dirty="0"/>
              <a:t> Sejarah dan </a:t>
            </a:r>
            <a:r>
              <a:rPr lang="en-US" dirty="0" err="1"/>
              <a:t>menunjukkan</a:t>
            </a:r>
            <a:r>
              <a:rPr lang="en-US" dirty="0"/>
              <a:t> </a:t>
            </a:r>
            <a:r>
              <a:rPr lang="en-US" dirty="0" err="1"/>
              <a:t>bagaimana</a:t>
            </a:r>
            <a:r>
              <a:rPr lang="en-US" dirty="0"/>
              <a:t> </a:t>
            </a:r>
            <a:r>
              <a:rPr lang="en-US" dirty="0" err="1"/>
              <a:t>pemikiran</a:t>
            </a:r>
            <a:r>
              <a:rPr lang="en-US" dirty="0"/>
              <a:t> Aquinas </a:t>
            </a:r>
            <a:r>
              <a:rPr lang="en-US" dirty="0" err="1"/>
              <a:t>tetap</a:t>
            </a:r>
            <a:r>
              <a:rPr lang="en-US" dirty="0"/>
              <a:t> </a:t>
            </a:r>
            <a:r>
              <a:rPr lang="en-US" dirty="0" err="1"/>
              <a:t>relevan</a:t>
            </a:r>
            <a:r>
              <a:rPr lang="en-US" dirty="0"/>
              <a:t> dan </a:t>
            </a:r>
            <a:r>
              <a:rPr lang="en-US" dirty="0" err="1"/>
              <a:t>Kompatible</a:t>
            </a:r>
            <a:r>
              <a:rPr lang="en-US" dirty="0"/>
              <a:t> </a:t>
            </a:r>
            <a:r>
              <a:rPr lang="en-US" dirty="0" err="1"/>
              <a:t>dengan</a:t>
            </a:r>
            <a:r>
              <a:rPr lang="en-US" dirty="0"/>
              <a:t> </a:t>
            </a:r>
            <a:r>
              <a:rPr lang="en-US" dirty="0" err="1"/>
              <a:t>sains</a:t>
            </a:r>
            <a:r>
              <a:rPr lang="en-US" dirty="0"/>
              <a:t> </a:t>
            </a:r>
            <a:r>
              <a:rPr lang="en-US" dirty="0" err="1"/>
              <a:t>serta</a:t>
            </a:r>
            <a:r>
              <a:rPr lang="en-US" dirty="0"/>
              <a:t> </a:t>
            </a:r>
            <a:r>
              <a:rPr lang="en-US" dirty="0" err="1"/>
              <a:t>isu-isu</a:t>
            </a:r>
            <a:r>
              <a:rPr lang="en-US" dirty="0"/>
              <a:t> </a:t>
            </a:r>
            <a:r>
              <a:rPr lang="en-US" dirty="0" err="1"/>
              <a:t>teologi</a:t>
            </a:r>
            <a:r>
              <a:rPr lang="en-US" dirty="0"/>
              <a:t> trend.</a:t>
            </a:r>
          </a:p>
          <a:p>
            <a:r>
              <a:rPr lang="en-US" b="1" dirty="0"/>
              <a:t>Tujuan</a:t>
            </a:r>
          </a:p>
          <a:p>
            <a:pPr algn="just"/>
            <a:r>
              <a:rPr lang="en-US" dirty="0"/>
              <a:t>Tujuan </a:t>
            </a:r>
            <a:r>
              <a:rPr lang="en-US" dirty="0" err="1"/>
              <a:t>utamanya</a:t>
            </a:r>
            <a:r>
              <a:rPr lang="en-US" dirty="0"/>
              <a:t> </a:t>
            </a:r>
            <a:r>
              <a:rPr lang="en-US" dirty="0" err="1"/>
              <a:t>adalah</a:t>
            </a:r>
            <a:r>
              <a:rPr lang="en-US" dirty="0"/>
              <a:t> </a:t>
            </a:r>
            <a:r>
              <a:rPr lang="en-US" dirty="0" err="1"/>
              <a:t>menyediakan</a:t>
            </a:r>
            <a:r>
              <a:rPr lang="en-US" dirty="0"/>
              <a:t> </a:t>
            </a:r>
            <a:r>
              <a:rPr lang="en-US" dirty="0" err="1"/>
              <a:t>landasan</a:t>
            </a:r>
            <a:r>
              <a:rPr lang="en-US" dirty="0"/>
              <a:t> yang </a:t>
            </a:r>
            <a:r>
              <a:rPr lang="en-US" dirty="0" err="1"/>
              <a:t>kuat</a:t>
            </a:r>
            <a:r>
              <a:rPr lang="en-US" dirty="0"/>
              <a:t> </a:t>
            </a:r>
            <a:r>
              <a:rPr lang="en-US" dirty="0" err="1"/>
              <a:t>bagi</a:t>
            </a:r>
            <a:r>
              <a:rPr lang="en-US" dirty="0"/>
              <a:t> </a:t>
            </a:r>
            <a:r>
              <a:rPr lang="en-US" dirty="0" err="1"/>
              <a:t>peserta</a:t>
            </a:r>
            <a:r>
              <a:rPr lang="en-US" dirty="0"/>
              <a:t> </a:t>
            </a:r>
            <a:r>
              <a:rPr lang="en-US" dirty="0" err="1"/>
              <a:t>untuk</a:t>
            </a:r>
            <a:r>
              <a:rPr lang="en-US" dirty="0"/>
              <a:t> </a:t>
            </a:r>
            <a:r>
              <a:rPr lang="en-US" dirty="0" err="1"/>
              <a:t>memahami</a:t>
            </a:r>
            <a:r>
              <a:rPr lang="en-US" dirty="0"/>
              <a:t> </a:t>
            </a:r>
            <a:r>
              <a:rPr lang="en-US" dirty="0" err="1"/>
              <a:t>filsafat</a:t>
            </a:r>
            <a:r>
              <a:rPr lang="en-US" dirty="0"/>
              <a:t> dan </a:t>
            </a:r>
            <a:r>
              <a:rPr lang="en-US" dirty="0" err="1"/>
              <a:t>teologis</a:t>
            </a:r>
            <a:r>
              <a:rPr lang="en-US" dirty="0"/>
              <a:t> </a:t>
            </a:r>
            <a:r>
              <a:rPr lang="en-US" dirty="0" err="1"/>
              <a:t>klasik</a:t>
            </a:r>
            <a:r>
              <a:rPr lang="en-US" dirty="0"/>
              <a:t> </a:t>
            </a:r>
            <a:r>
              <a:rPr lang="en-US" dirty="0" err="1"/>
              <a:t>dapat</a:t>
            </a:r>
            <a:r>
              <a:rPr lang="en-US" dirty="0"/>
              <a:t> </a:t>
            </a:r>
            <a:r>
              <a:rPr lang="en-US" dirty="0" err="1"/>
              <a:t>memberikan</a:t>
            </a:r>
            <a:r>
              <a:rPr lang="en-US" dirty="0"/>
              <a:t> </a:t>
            </a:r>
            <a:r>
              <a:rPr lang="en-US" dirty="0" err="1"/>
              <a:t>jawaban</a:t>
            </a:r>
            <a:r>
              <a:rPr lang="en-US" dirty="0"/>
              <a:t> </a:t>
            </a:r>
            <a:r>
              <a:rPr lang="en-US" dirty="0" err="1"/>
              <a:t>atas</a:t>
            </a:r>
            <a:r>
              <a:rPr lang="en-US" dirty="0"/>
              <a:t> </a:t>
            </a:r>
            <a:r>
              <a:rPr lang="en-US" dirty="0" err="1"/>
              <a:t>tantangan</a:t>
            </a:r>
            <a:r>
              <a:rPr lang="en-US" dirty="0"/>
              <a:t> </a:t>
            </a:r>
            <a:r>
              <a:rPr lang="en-US" dirty="0" err="1"/>
              <a:t>intelektual</a:t>
            </a:r>
            <a:r>
              <a:rPr lang="en-US" dirty="0"/>
              <a:t> masa </a:t>
            </a:r>
            <a:r>
              <a:rPr lang="en-US" dirty="0" err="1"/>
              <a:t>kini</a:t>
            </a:r>
            <a:r>
              <a:rPr lang="en-US" dirty="0"/>
              <a:t>.</a:t>
            </a:r>
            <a:endParaRPr lang="id-ID" dirty="0"/>
          </a:p>
        </p:txBody>
      </p:sp>
    </p:spTree>
    <p:extLst>
      <p:ext uri="{BB962C8B-B14F-4D97-AF65-F5344CB8AC3E}">
        <p14:creationId xmlns:p14="http://schemas.microsoft.com/office/powerpoint/2010/main" val="1474470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25966D94-4BE1-86E3-9DF8-D17998FF9766}"/>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907A40CA-9D76-AAF9-70C1-06613789D0DA}"/>
              </a:ext>
            </a:extLst>
          </p:cNvPr>
          <p:cNvSpPr>
            <a:spLocks noGrp="1"/>
          </p:cNvSpPr>
          <p:nvPr>
            <p:ph type="ctrTitle"/>
          </p:nvPr>
        </p:nvSpPr>
        <p:spPr>
          <a:xfrm>
            <a:off x="1524000" y="1122363"/>
            <a:ext cx="9144000" cy="1051877"/>
          </a:xfrm>
        </p:spPr>
        <p:txBody>
          <a:bodyPr>
            <a:normAutofit fontScale="90000"/>
          </a:bodyPr>
          <a:lstStyle/>
          <a:p>
            <a:r>
              <a:rPr lang="en-US" b="1" dirty="0" err="1"/>
              <a:t>Biografi</a:t>
            </a:r>
            <a:r>
              <a:rPr lang="en-US" b="1" dirty="0"/>
              <a:t> Thomas Aquinas dan Michael J. </a:t>
            </a:r>
            <a:r>
              <a:rPr lang="en-US" b="1" dirty="0" err="1"/>
              <a:t>Dodds,CP</a:t>
            </a:r>
            <a:endParaRPr lang="id-ID" b="1" dirty="0"/>
          </a:p>
        </p:txBody>
      </p:sp>
      <p:sp>
        <p:nvSpPr>
          <p:cNvPr id="3" name="Subjudul 2">
            <a:extLst>
              <a:ext uri="{FF2B5EF4-FFF2-40B4-BE49-F238E27FC236}">
                <a16:creationId xmlns:a16="http://schemas.microsoft.com/office/drawing/2014/main" id="{43CCAB50-AC05-E4E1-25FD-E454ADEB4BD0}"/>
              </a:ext>
            </a:extLst>
          </p:cNvPr>
          <p:cNvSpPr>
            <a:spLocks noGrp="1"/>
          </p:cNvSpPr>
          <p:nvPr>
            <p:ph type="subTitle" idx="1"/>
          </p:nvPr>
        </p:nvSpPr>
        <p:spPr>
          <a:xfrm>
            <a:off x="2002729" y="2733040"/>
            <a:ext cx="8340152" cy="3169920"/>
          </a:xfrm>
          <a:solidFill>
            <a:srgbClr val="00B0F0">
              <a:alpha val="50000"/>
            </a:srgbClr>
          </a:solidFill>
        </p:spPr>
        <p:txBody>
          <a:bodyPr>
            <a:normAutofit fontScale="92500" lnSpcReduction="10000"/>
          </a:bodyPr>
          <a:lstStyle/>
          <a:p>
            <a:pPr algn="just"/>
            <a:r>
              <a:rPr lang="id-ID" dirty="0"/>
              <a:t>Thomas </a:t>
            </a:r>
            <a:r>
              <a:rPr lang="id-ID" dirty="0" err="1"/>
              <a:t>Aquinas</a:t>
            </a:r>
            <a:r>
              <a:rPr lang="id-ID" dirty="0"/>
              <a:t> adalah teolog abad ke-13 dari Ordo </a:t>
            </a:r>
            <a:r>
              <a:rPr lang="id-ID" dirty="0" err="1"/>
              <a:t>Dominikan</a:t>
            </a:r>
            <a:r>
              <a:rPr lang="en-US" dirty="0"/>
              <a:t> </a:t>
            </a:r>
            <a:r>
              <a:rPr lang="en-US" dirty="0" err="1"/>
              <a:t>dijului</a:t>
            </a:r>
            <a:r>
              <a:rPr lang="en-US" dirty="0"/>
              <a:t> </a:t>
            </a:r>
            <a:r>
              <a:rPr lang="en-US" dirty="0" err="1"/>
              <a:t>sebagai</a:t>
            </a:r>
            <a:r>
              <a:rPr lang="en-US" dirty="0"/>
              <a:t> “</a:t>
            </a:r>
            <a:r>
              <a:rPr lang="en-US" dirty="0" err="1"/>
              <a:t>Banteng</a:t>
            </a:r>
            <a:r>
              <a:rPr lang="en-US" dirty="0"/>
              <a:t> </a:t>
            </a:r>
            <a:r>
              <a:rPr lang="en-US" dirty="0" err="1"/>
              <a:t>Bisu</a:t>
            </a:r>
            <a:r>
              <a:rPr lang="en-US" dirty="0"/>
              <a:t>”</a:t>
            </a:r>
            <a:r>
              <a:rPr lang="id-ID" dirty="0"/>
              <a:t>,</a:t>
            </a:r>
            <a:r>
              <a:rPr lang="en-US" dirty="0" err="1"/>
              <a:t>gurunya</a:t>
            </a:r>
            <a:r>
              <a:rPr lang="en-US" dirty="0"/>
              <a:t> Albertus Agung </a:t>
            </a:r>
            <a:r>
              <a:rPr lang="en-US" dirty="0" err="1"/>
              <a:t>meramalkan</a:t>
            </a:r>
            <a:r>
              <a:rPr lang="en-US" dirty="0"/>
              <a:t> </a:t>
            </a:r>
            <a:r>
              <a:rPr lang="en-US" dirty="0" err="1"/>
              <a:t>bahwa</a:t>
            </a:r>
            <a:r>
              <a:rPr lang="en-US" dirty="0"/>
              <a:t> </a:t>
            </a:r>
            <a:r>
              <a:rPr lang="en-US" dirty="0" err="1"/>
              <a:t>ia</a:t>
            </a:r>
            <a:r>
              <a:rPr lang="en-US" dirty="0"/>
              <a:t> </a:t>
            </a:r>
            <a:r>
              <a:rPr lang="en-US" dirty="0" err="1"/>
              <a:t>akan</a:t>
            </a:r>
            <a:r>
              <a:rPr lang="en-US" dirty="0"/>
              <a:t> </a:t>
            </a:r>
            <a:r>
              <a:rPr lang="en-US" dirty="0" err="1"/>
              <a:t>menghasilkan</a:t>
            </a:r>
            <a:r>
              <a:rPr lang="en-US" dirty="0"/>
              <a:t> </a:t>
            </a:r>
            <a:r>
              <a:rPr lang="en-US" dirty="0" err="1"/>
              <a:t>gaung</a:t>
            </a:r>
            <a:r>
              <a:rPr lang="en-US" dirty="0"/>
              <a:t> </a:t>
            </a:r>
            <a:r>
              <a:rPr lang="en-US" dirty="0" err="1"/>
              <a:t>dalam</a:t>
            </a:r>
            <a:r>
              <a:rPr lang="en-US" dirty="0"/>
              <a:t> </a:t>
            </a:r>
            <a:r>
              <a:rPr lang="en-US" dirty="0" err="1"/>
              <a:t>ajaranya</a:t>
            </a:r>
            <a:r>
              <a:rPr lang="en-US" dirty="0"/>
              <a:t> </a:t>
            </a:r>
            <a:r>
              <a:rPr lang="en-US" dirty="0" err="1"/>
              <a:t>bergema</a:t>
            </a:r>
            <a:r>
              <a:rPr lang="en-US" dirty="0"/>
              <a:t> </a:t>
            </a:r>
            <a:r>
              <a:rPr lang="en-US" dirty="0" err="1"/>
              <a:t>keseluruh</a:t>
            </a:r>
            <a:r>
              <a:rPr lang="en-US" dirty="0"/>
              <a:t> dunia</a:t>
            </a:r>
            <a:r>
              <a:rPr lang="id-ID" dirty="0"/>
              <a:t> yang terkenal karena karyanya yang monumental, </a:t>
            </a:r>
            <a:r>
              <a:rPr lang="en-US" dirty="0"/>
              <a:t>(</a:t>
            </a:r>
            <a:r>
              <a:rPr lang="id-ID" i="1" dirty="0"/>
              <a:t>Summa </a:t>
            </a:r>
            <a:r>
              <a:rPr lang="id-ID" i="1" dirty="0" err="1"/>
              <a:t>Theologica</a:t>
            </a:r>
            <a:r>
              <a:rPr lang="en-US" i="1" dirty="0"/>
              <a:t>)</a:t>
            </a:r>
            <a:r>
              <a:rPr lang="id-ID" dirty="0"/>
              <a:t>. Ajarannya yang awalnya kontroversial kini diakui sebagai dasar teologi Gereja. Sementara itu, Michael J. </a:t>
            </a:r>
            <a:r>
              <a:rPr lang="id-ID" dirty="0" err="1"/>
              <a:t>Dodds</a:t>
            </a:r>
            <a:r>
              <a:rPr lang="id-ID" dirty="0"/>
              <a:t>, OP, adalah seorang akademisi </a:t>
            </a:r>
            <a:r>
              <a:rPr lang="id-ID" dirty="0" err="1"/>
              <a:t>Dominikan</a:t>
            </a:r>
            <a:r>
              <a:rPr lang="id-ID" dirty="0"/>
              <a:t> modern yang menggunakan pemikiran </a:t>
            </a:r>
            <a:r>
              <a:rPr lang="id-ID" dirty="0" err="1"/>
              <a:t>Aquinas</a:t>
            </a:r>
            <a:r>
              <a:rPr lang="id-ID" dirty="0"/>
              <a:t> untuk berdialog dengan isu-isu kontemporer,</a:t>
            </a:r>
            <a:r>
              <a:rPr lang="en-US" dirty="0" err="1"/>
              <a:t>Tetapi</a:t>
            </a:r>
            <a:r>
              <a:rPr lang="en-US" dirty="0"/>
              <a:t> juga </a:t>
            </a:r>
            <a:r>
              <a:rPr lang="en-US" dirty="0" err="1"/>
              <a:t>terlibat</a:t>
            </a:r>
            <a:r>
              <a:rPr lang="en-US" dirty="0"/>
              <a:t> </a:t>
            </a:r>
            <a:r>
              <a:rPr lang="en-US" dirty="0" err="1"/>
              <a:t>dalam</a:t>
            </a:r>
            <a:r>
              <a:rPr lang="en-US" dirty="0"/>
              <a:t> dialog </a:t>
            </a:r>
            <a:r>
              <a:rPr lang="en-US" dirty="0" err="1"/>
              <a:t>kritis</a:t>
            </a:r>
            <a:r>
              <a:rPr lang="en-US" dirty="0"/>
              <a:t> </a:t>
            </a:r>
            <a:r>
              <a:rPr lang="en-US" dirty="0" err="1"/>
              <a:t>dengan</a:t>
            </a:r>
            <a:r>
              <a:rPr lang="en-US" dirty="0"/>
              <a:t> </a:t>
            </a:r>
            <a:r>
              <a:rPr lang="en-US" dirty="0" err="1"/>
              <a:t>Thomisme</a:t>
            </a:r>
            <a:r>
              <a:rPr lang="en-US" dirty="0"/>
              <a:t> modern dan </a:t>
            </a:r>
            <a:r>
              <a:rPr lang="en-US" dirty="0" err="1"/>
              <a:t>berbagai</a:t>
            </a:r>
            <a:r>
              <a:rPr lang="en-US" dirty="0"/>
              <a:t> </a:t>
            </a:r>
            <a:r>
              <a:rPr lang="en-US" dirty="0" err="1"/>
              <a:t>kritik</a:t>
            </a:r>
            <a:r>
              <a:rPr lang="en-US" dirty="0"/>
              <a:t> yang </a:t>
            </a:r>
            <a:r>
              <a:rPr lang="en-US" dirty="0" err="1"/>
              <a:t>ditujukkan</a:t>
            </a:r>
            <a:r>
              <a:rPr lang="en-US" dirty="0"/>
              <a:t> </a:t>
            </a:r>
            <a:r>
              <a:rPr lang="en-US" dirty="0" err="1"/>
              <a:t>kepadanya</a:t>
            </a:r>
            <a:r>
              <a:rPr lang="en-US" dirty="0"/>
              <a:t>. Hal </a:t>
            </a:r>
            <a:r>
              <a:rPr lang="en-US" dirty="0" err="1"/>
              <a:t>tersebut</a:t>
            </a:r>
            <a:r>
              <a:rPr lang="en-US" dirty="0"/>
              <a:t> </a:t>
            </a:r>
            <a:r>
              <a:rPr lang="id-ID" dirty="0"/>
              <a:t> menunjukkan relevansi abadi dari ajaran </a:t>
            </a:r>
            <a:r>
              <a:rPr lang="id-ID" dirty="0" err="1"/>
              <a:t>Aquinas</a:t>
            </a:r>
            <a:r>
              <a:rPr lang="id-ID" dirty="0"/>
              <a:t>.</a:t>
            </a:r>
            <a:r>
              <a:rPr lang="en-US" dirty="0"/>
              <a:t> </a:t>
            </a:r>
            <a:endParaRPr lang="id-ID" dirty="0"/>
          </a:p>
        </p:txBody>
      </p:sp>
      <p:pic>
        <p:nvPicPr>
          <p:cNvPr id="5" name="Gambar 4">
            <a:extLst>
              <a:ext uri="{FF2B5EF4-FFF2-40B4-BE49-F238E27FC236}">
                <a16:creationId xmlns:a16="http://schemas.microsoft.com/office/drawing/2014/main" id="{FFDADAD6-A68B-5FBB-2F5C-17D791254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4490" y="2733040"/>
            <a:ext cx="1587500" cy="1739900"/>
          </a:xfrm>
          <a:prstGeom prst="rect">
            <a:avLst/>
          </a:prstGeom>
        </p:spPr>
      </p:pic>
      <p:sp>
        <p:nvSpPr>
          <p:cNvPr id="6" name="Kotak Teks 5">
            <a:extLst>
              <a:ext uri="{FF2B5EF4-FFF2-40B4-BE49-F238E27FC236}">
                <a16:creationId xmlns:a16="http://schemas.microsoft.com/office/drawing/2014/main" id="{EEB3D83F-AF84-B253-CA8D-E84F6B3D3534}"/>
              </a:ext>
            </a:extLst>
          </p:cNvPr>
          <p:cNvSpPr txBox="1"/>
          <p:nvPr/>
        </p:nvSpPr>
        <p:spPr>
          <a:xfrm>
            <a:off x="10789920" y="4472940"/>
            <a:ext cx="1402080" cy="646331"/>
          </a:xfrm>
          <a:prstGeom prst="rect">
            <a:avLst/>
          </a:prstGeom>
          <a:noFill/>
        </p:spPr>
        <p:txBody>
          <a:bodyPr wrap="square" rtlCol="0">
            <a:spAutoFit/>
          </a:bodyPr>
          <a:lstStyle/>
          <a:p>
            <a:r>
              <a:rPr lang="en-US" b="1" dirty="0"/>
              <a:t>Michael J. </a:t>
            </a:r>
            <a:r>
              <a:rPr lang="en-US" b="1" dirty="0" err="1"/>
              <a:t>Dodds,CP</a:t>
            </a:r>
            <a:endParaRPr lang="id-ID" dirty="0"/>
          </a:p>
        </p:txBody>
      </p:sp>
      <p:pic>
        <p:nvPicPr>
          <p:cNvPr id="8" name="Gambar 7">
            <a:extLst>
              <a:ext uri="{FF2B5EF4-FFF2-40B4-BE49-F238E27FC236}">
                <a16:creationId xmlns:a16="http://schemas.microsoft.com/office/drawing/2014/main" id="{A765A2AF-9908-5CD5-1303-06C963D7CA43}"/>
              </a:ext>
            </a:extLst>
          </p:cNvPr>
          <p:cNvPicPr>
            <a:picLocks noChangeAspect="1"/>
          </p:cNvPicPr>
          <p:nvPr/>
        </p:nvPicPr>
        <p:blipFill>
          <a:blip r:embed="rId4">
            <a:extLst>
              <a:ext uri="{28A0092B-C50C-407E-A947-70E740481C1C}">
                <a14:useLocalDpi xmlns:a14="http://schemas.microsoft.com/office/drawing/2010/main" val="0"/>
              </a:ext>
            </a:extLst>
          </a:blip>
          <a:srcRect l="17111" t="7703" r="19556" b="46222"/>
          <a:stretch>
            <a:fillRect/>
          </a:stretch>
        </p:blipFill>
        <p:spPr>
          <a:xfrm>
            <a:off x="80010" y="2733040"/>
            <a:ext cx="1657289" cy="1808480"/>
          </a:xfrm>
          <a:prstGeom prst="rect">
            <a:avLst/>
          </a:prstGeom>
        </p:spPr>
      </p:pic>
      <p:sp>
        <p:nvSpPr>
          <p:cNvPr id="9" name="Kotak Teks 8">
            <a:extLst>
              <a:ext uri="{FF2B5EF4-FFF2-40B4-BE49-F238E27FC236}">
                <a16:creationId xmlns:a16="http://schemas.microsoft.com/office/drawing/2014/main" id="{1DD120CA-16F9-7243-50FB-DDB94A8C16D7}"/>
              </a:ext>
            </a:extLst>
          </p:cNvPr>
          <p:cNvSpPr txBox="1"/>
          <p:nvPr/>
        </p:nvSpPr>
        <p:spPr>
          <a:xfrm>
            <a:off x="396179" y="4541520"/>
            <a:ext cx="1402080" cy="646331"/>
          </a:xfrm>
          <a:prstGeom prst="rect">
            <a:avLst/>
          </a:prstGeom>
          <a:noFill/>
        </p:spPr>
        <p:txBody>
          <a:bodyPr wrap="square" rtlCol="0">
            <a:spAutoFit/>
          </a:bodyPr>
          <a:lstStyle/>
          <a:p>
            <a:r>
              <a:rPr lang="en-US" b="1" dirty="0"/>
              <a:t>Thomas</a:t>
            </a:r>
          </a:p>
          <a:p>
            <a:r>
              <a:rPr lang="en-US" b="1" dirty="0"/>
              <a:t>Aquinas</a:t>
            </a:r>
            <a:endParaRPr lang="id-ID" b="1" dirty="0"/>
          </a:p>
        </p:txBody>
      </p:sp>
    </p:spTree>
    <p:extLst>
      <p:ext uri="{BB962C8B-B14F-4D97-AF65-F5344CB8AC3E}">
        <p14:creationId xmlns:p14="http://schemas.microsoft.com/office/powerpoint/2010/main" val="2645227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A4A5723D-E699-5973-5C3E-210E78057039}"/>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76FE63BB-84C6-318B-6181-AED84D60B844}"/>
              </a:ext>
            </a:extLst>
          </p:cNvPr>
          <p:cNvSpPr>
            <a:spLocks noGrp="1"/>
          </p:cNvSpPr>
          <p:nvPr>
            <p:ph type="ctrTitle"/>
          </p:nvPr>
        </p:nvSpPr>
        <p:spPr>
          <a:xfrm>
            <a:off x="1524000" y="3037840"/>
            <a:ext cx="9144000" cy="1737360"/>
          </a:xfrm>
        </p:spPr>
        <p:txBody>
          <a:bodyPr>
            <a:normAutofit fontScale="90000"/>
          </a:bodyPr>
          <a:lstStyle/>
          <a:p>
            <a:br>
              <a:rPr lang="en-US" b="1" dirty="0"/>
            </a:br>
            <a:br>
              <a:rPr lang="en-US" b="1" dirty="0"/>
            </a:br>
            <a:r>
              <a:rPr lang="en-US" b="1" dirty="0" err="1">
                <a:latin typeface="Arial Black" panose="020B0A04020102020204" pitchFamily="34" charset="0"/>
              </a:rPr>
              <a:t>Sesi</a:t>
            </a:r>
            <a:r>
              <a:rPr lang="en-US" b="1" dirty="0">
                <a:latin typeface="Arial Black" panose="020B0A04020102020204" pitchFamily="34" charset="0"/>
              </a:rPr>
              <a:t> 1 </a:t>
            </a:r>
            <a:br>
              <a:rPr lang="en-US" b="1" dirty="0">
                <a:latin typeface="Arial Black" panose="020B0A04020102020204" pitchFamily="34" charset="0"/>
              </a:rPr>
            </a:br>
            <a:r>
              <a:rPr lang="en-US" b="1" dirty="0" err="1"/>
              <a:t>Pijakan</a:t>
            </a:r>
            <a:r>
              <a:rPr lang="en-US" b="1" dirty="0"/>
              <a:t> </a:t>
            </a:r>
            <a:r>
              <a:rPr lang="en-US" b="1" dirty="0" err="1"/>
              <a:t>Rasional</a:t>
            </a:r>
            <a:br>
              <a:rPr lang="en-US" b="1" dirty="0"/>
            </a:br>
            <a:r>
              <a:rPr lang="en-US" b="1" dirty="0" err="1"/>
              <a:t>Menuju</a:t>
            </a:r>
            <a:r>
              <a:rPr lang="en-US" b="1" dirty="0"/>
              <a:t> Tuhan</a:t>
            </a:r>
            <a:br>
              <a:rPr lang="en-US" b="1" dirty="0"/>
            </a:br>
            <a:endParaRPr lang="id-ID" sz="3600" b="1" dirty="0">
              <a:latin typeface="Arial Black" panose="020B0A04020102020204" pitchFamily="34" charset="0"/>
            </a:endParaRPr>
          </a:p>
        </p:txBody>
      </p:sp>
    </p:spTree>
    <p:extLst>
      <p:ext uri="{BB962C8B-B14F-4D97-AF65-F5344CB8AC3E}">
        <p14:creationId xmlns:p14="http://schemas.microsoft.com/office/powerpoint/2010/main" val="3984036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1B242E97-DE0B-73F3-D7C5-305CF4DF92D4}"/>
            </a:ext>
          </a:extLst>
        </p:cNvPr>
        <p:cNvGrpSpPr/>
        <p:nvPr/>
      </p:nvGrpSpPr>
      <p:grpSpPr>
        <a:xfrm>
          <a:off x="0" y="0"/>
          <a:ext cx="0" cy="0"/>
          <a:chOff x="0" y="0"/>
          <a:chExt cx="0" cy="0"/>
        </a:xfrm>
      </p:grpSpPr>
      <p:sp>
        <p:nvSpPr>
          <p:cNvPr id="3" name="Subjudul 2">
            <a:extLst>
              <a:ext uri="{FF2B5EF4-FFF2-40B4-BE49-F238E27FC236}">
                <a16:creationId xmlns:a16="http://schemas.microsoft.com/office/drawing/2014/main" id="{D300DF5D-5961-0D4C-DC48-43745232A601}"/>
              </a:ext>
            </a:extLst>
          </p:cNvPr>
          <p:cNvSpPr>
            <a:spLocks noGrp="1"/>
          </p:cNvSpPr>
          <p:nvPr>
            <p:ph type="subTitle" idx="1"/>
          </p:nvPr>
        </p:nvSpPr>
        <p:spPr>
          <a:xfrm>
            <a:off x="1524000" y="1821854"/>
            <a:ext cx="9144000" cy="3214291"/>
          </a:xfrm>
          <a:solidFill>
            <a:srgbClr val="00B0F0">
              <a:alpha val="50000"/>
            </a:srgbClr>
          </a:solidFill>
        </p:spPr>
        <p:txBody>
          <a:bodyPr>
            <a:noAutofit/>
          </a:bodyPr>
          <a:lstStyle/>
          <a:p>
            <a:pPr algn="just"/>
            <a:r>
              <a:rPr lang="id-ID" sz="2800" dirty="0"/>
              <a:t>Tujuan utamanya </a:t>
            </a:r>
            <a:r>
              <a:rPr lang="en-US" sz="2800" dirty="0"/>
              <a:t>a</a:t>
            </a:r>
            <a:r>
              <a:rPr lang="id-ID" sz="2800" dirty="0" err="1"/>
              <a:t>dalah</a:t>
            </a:r>
            <a:r>
              <a:rPr lang="en-US" sz="2800" dirty="0"/>
              <a:t> </a:t>
            </a:r>
            <a:r>
              <a:rPr lang="en-US" sz="2800" dirty="0" err="1"/>
              <a:t>untuk</a:t>
            </a:r>
            <a:r>
              <a:rPr lang="en-US" sz="2800" dirty="0"/>
              <a:t> </a:t>
            </a:r>
            <a:r>
              <a:rPr lang="en-US" sz="2800" dirty="0" err="1"/>
              <a:t>menunjukkan</a:t>
            </a:r>
            <a:r>
              <a:rPr lang="en-US" sz="2800" dirty="0"/>
              <a:t> </a:t>
            </a:r>
            <a:r>
              <a:rPr lang="en-US" sz="2800" dirty="0" err="1"/>
              <a:t>bahwa</a:t>
            </a:r>
            <a:r>
              <a:rPr lang="en-US" sz="2800" dirty="0"/>
              <a:t> </a:t>
            </a:r>
            <a:r>
              <a:rPr lang="en-US" sz="2800" dirty="0" err="1"/>
              <a:t>akal</a:t>
            </a:r>
            <a:r>
              <a:rPr lang="en-US" sz="2800" dirty="0"/>
              <a:t> </a:t>
            </a:r>
            <a:r>
              <a:rPr lang="en-US" sz="2800" dirty="0" err="1"/>
              <a:t>budi</a:t>
            </a:r>
            <a:r>
              <a:rPr lang="en-US" sz="2800" dirty="0"/>
              <a:t> </a:t>
            </a:r>
            <a:r>
              <a:rPr lang="en-US" sz="2800" dirty="0" err="1"/>
              <a:t>manusia</a:t>
            </a:r>
            <a:r>
              <a:rPr lang="en-US" sz="2800" dirty="0"/>
              <a:t> </a:t>
            </a:r>
            <a:r>
              <a:rPr lang="en-US" sz="2800" dirty="0" err="1"/>
              <a:t>bertolak</a:t>
            </a:r>
            <a:r>
              <a:rPr lang="en-US" sz="2800" dirty="0"/>
              <a:t> </a:t>
            </a:r>
            <a:r>
              <a:rPr lang="en-US" sz="2800" dirty="0" err="1"/>
              <a:t>dari</a:t>
            </a:r>
            <a:r>
              <a:rPr lang="en-US" sz="2800" dirty="0"/>
              <a:t> </a:t>
            </a:r>
            <a:r>
              <a:rPr lang="en-US" sz="2800" dirty="0" err="1"/>
              <a:t>pengamatan</a:t>
            </a:r>
            <a:r>
              <a:rPr lang="en-US" sz="2800" dirty="0"/>
              <a:t> </a:t>
            </a:r>
            <a:r>
              <a:rPr lang="en-US" sz="2800" dirty="0" err="1"/>
              <a:t>sederhana</a:t>
            </a:r>
            <a:r>
              <a:rPr lang="en-US" sz="2800" dirty="0"/>
              <a:t> </a:t>
            </a:r>
            <a:r>
              <a:rPr lang="en-US" sz="2800" dirty="0" err="1"/>
              <a:t>tentang</a:t>
            </a:r>
            <a:r>
              <a:rPr lang="en-US" sz="2800" dirty="0"/>
              <a:t> dunia, </a:t>
            </a:r>
            <a:r>
              <a:rPr lang="en-US" sz="2800" dirty="0" err="1"/>
              <a:t>dapat</a:t>
            </a:r>
            <a:r>
              <a:rPr lang="en-US" sz="2800" dirty="0"/>
              <a:t> </a:t>
            </a:r>
            <a:r>
              <a:rPr lang="en-US" sz="2800" dirty="0" err="1"/>
              <a:t>secara</a:t>
            </a:r>
            <a:r>
              <a:rPr lang="en-US" sz="2800" dirty="0"/>
              <a:t> </a:t>
            </a:r>
            <a:r>
              <a:rPr lang="en-US" sz="2800" dirty="0" err="1"/>
              <a:t>rasional</a:t>
            </a:r>
            <a:r>
              <a:rPr lang="en-US" sz="2800" dirty="0"/>
              <a:t> </a:t>
            </a:r>
            <a:r>
              <a:rPr lang="en-US" sz="2800" dirty="0" err="1"/>
              <a:t>sampai</a:t>
            </a:r>
            <a:r>
              <a:rPr lang="en-US" sz="2800" dirty="0"/>
              <a:t> pada Kesimpulan </a:t>
            </a:r>
            <a:r>
              <a:rPr lang="en-US" sz="2800" dirty="0" err="1"/>
              <a:t>tentang</a:t>
            </a:r>
            <a:r>
              <a:rPr lang="en-US" sz="2800" dirty="0"/>
              <a:t> </a:t>
            </a:r>
            <a:r>
              <a:rPr lang="en-US" sz="2800" dirty="0" err="1"/>
              <a:t>keberadaan</a:t>
            </a:r>
            <a:r>
              <a:rPr lang="en-US" sz="2800" dirty="0"/>
              <a:t> Tuhan </a:t>
            </a:r>
            <a:r>
              <a:rPr lang="en-US" sz="2800" dirty="0" err="1"/>
              <a:t>tanpa</a:t>
            </a:r>
            <a:r>
              <a:rPr lang="en-US" sz="2800" dirty="0"/>
              <a:t> </a:t>
            </a:r>
            <a:r>
              <a:rPr lang="en-US" sz="2800" dirty="0" err="1"/>
              <a:t>harus</a:t>
            </a:r>
            <a:r>
              <a:rPr lang="en-US" sz="2800" dirty="0"/>
              <a:t> </a:t>
            </a:r>
            <a:r>
              <a:rPr lang="en-US" sz="2800" dirty="0" err="1"/>
              <a:t>bergantung</a:t>
            </a:r>
            <a:r>
              <a:rPr lang="en-US" sz="2800" dirty="0"/>
              <a:t> pada </a:t>
            </a:r>
            <a:r>
              <a:rPr lang="en-US" sz="2800" dirty="0" err="1"/>
              <a:t>wahyu</a:t>
            </a:r>
            <a:r>
              <a:rPr lang="en-US" sz="2800" dirty="0"/>
              <a:t>. </a:t>
            </a:r>
            <a:r>
              <a:rPr lang="en-US" sz="2800" dirty="0" err="1"/>
              <a:t>Sesi</a:t>
            </a:r>
            <a:r>
              <a:rPr lang="en-US" sz="2800" dirty="0"/>
              <a:t> </a:t>
            </a:r>
            <a:r>
              <a:rPr lang="en-US" sz="2800" dirty="0" err="1"/>
              <a:t>ini</a:t>
            </a:r>
            <a:r>
              <a:rPr lang="en-US" sz="2800" dirty="0"/>
              <a:t> </a:t>
            </a:r>
            <a:r>
              <a:rPr lang="en-US" sz="2800" dirty="0" err="1"/>
              <a:t>akan</a:t>
            </a:r>
            <a:r>
              <a:rPr lang="en-US" sz="2800" dirty="0"/>
              <a:t> </a:t>
            </a:r>
            <a:r>
              <a:rPr lang="en-US" sz="2800" dirty="0" err="1"/>
              <a:t>mengontraskan</a:t>
            </a:r>
            <a:r>
              <a:rPr lang="en-US" sz="2800" dirty="0"/>
              <a:t> </a:t>
            </a:r>
            <a:r>
              <a:rPr lang="en-US" sz="2800" dirty="0" err="1"/>
              <a:t>pendekatan</a:t>
            </a:r>
            <a:r>
              <a:rPr lang="en-US" sz="2800" dirty="0"/>
              <a:t> yang </a:t>
            </a:r>
            <a:r>
              <a:rPr lang="en-US" sz="2800" dirty="0" err="1"/>
              <a:t>hanya</a:t>
            </a:r>
            <a:r>
              <a:rPr lang="en-US" sz="2800" dirty="0"/>
              <a:t> </a:t>
            </a:r>
            <a:r>
              <a:rPr lang="en-US" sz="2800" dirty="0" err="1"/>
              <a:t>mengandalkan</a:t>
            </a:r>
            <a:r>
              <a:rPr lang="en-US" sz="2800" dirty="0"/>
              <a:t> </a:t>
            </a:r>
            <a:r>
              <a:rPr lang="en-US" sz="2800" dirty="0" err="1"/>
              <a:t>konsep</a:t>
            </a:r>
            <a:r>
              <a:rPr lang="en-US" sz="2800" dirty="0"/>
              <a:t> </a:t>
            </a:r>
            <a:r>
              <a:rPr lang="en-US" sz="2800" dirty="0" err="1"/>
              <a:t>abstrak</a:t>
            </a:r>
            <a:r>
              <a:rPr lang="en-US" sz="2800" dirty="0"/>
              <a:t> </a:t>
            </a:r>
            <a:r>
              <a:rPr lang="en-US" sz="2800" dirty="0" err="1"/>
              <a:t>dengan</a:t>
            </a:r>
            <a:r>
              <a:rPr lang="en-US" sz="2800" dirty="0"/>
              <a:t> </a:t>
            </a:r>
            <a:r>
              <a:rPr lang="en-US" sz="2800" dirty="0" err="1"/>
              <a:t>pendekatan</a:t>
            </a:r>
            <a:r>
              <a:rPr lang="en-US" sz="2800" dirty="0"/>
              <a:t> yang </a:t>
            </a:r>
            <a:r>
              <a:rPr lang="en-US" sz="2800" dirty="0" err="1"/>
              <a:t>berakar</a:t>
            </a:r>
            <a:r>
              <a:rPr lang="en-US" sz="2800" dirty="0"/>
              <a:t> pada </a:t>
            </a:r>
            <a:r>
              <a:rPr lang="en-US" sz="2800" dirty="0" err="1"/>
              <a:t>realitas</a:t>
            </a:r>
            <a:r>
              <a:rPr lang="en-US" sz="2800" dirty="0"/>
              <a:t> yang </a:t>
            </a:r>
            <a:r>
              <a:rPr lang="en-US" sz="2800" dirty="0" err="1"/>
              <a:t>dapat</a:t>
            </a:r>
            <a:r>
              <a:rPr lang="en-US" sz="2800" dirty="0"/>
              <a:t> </a:t>
            </a:r>
            <a:r>
              <a:rPr lang="en-US" sz="2800" dirty="0" err="1"/>
              <a:t>diamati</a:t>
            </a:r>
            <a:r>
              <a:rPr lang="en-US" sz="2800" dirty="0"/>
              <a:t>, </a:t>
            </a:r>
            <a:r>
              <a:rPr lang="en-US" sz="2800" dirty="0" err="1"/>
              <a:t>sebagaimana</a:t>
            </a:r>
            <a:r>
              <a:rPr lang="en-US" sz="2800" dirty="0"/>
              <a:t> </a:t>
            </a:r>
            <a:r>
              <a:rPr lang="en-US" sz="2800" dirty="0" err="1"/>
              <a:t>diperagakan</a:t>
            </a:r>
            <a:r>
              <a:rPr lang="en-US" sz="2800" dirty="0"/>
              <a:t> </a:t>
            </a:r>
            <a:r>
              <a:rPr lang="en-US" sz="2800" dirty="0" err="1"/>
              <a:t>dalam</a:t>
            </a:r>
            <a:r>
              <a:rPr lang="en-US" sz="2800" dirty="0"/>
              <a:t> Lima Jalan Aquinas.</a:t>
            </a:r>
            <a:endParaRPr lang="id-ID" sz="2800" dirty="0"/>
          </a:p>
        </p:txBody>
      </p:sp>
    </p:spTree>
    <p:extLst>
      <p:ext uri="{BB962C8B-B14F-4D97-AF65-F5344CB8AC3E}">
        <p14:creationId xmlns:p14="http://schemas.microsoft.com/office/powerpoint/2010/main" val="1344271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258C2747-FCCC-1D17-420E-31EC2D8F3096}"/>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4866AFF2-741D-242B-DD3C-04C28AE63EE3}"/>
              </a:ext>
            </a:extLst>
          </p:cNvPr>
          <p:cNvSpPr>
            <a:spLocks noGrp="1"/>
          </p:cNvSpPr>
          <p:nvPr>
            <p:ph type="ctrTitle"/>
          </p:nvPr>
        </p:nvSpPr>
        <p:spPr>
          <a:xfrm>
            <a:off x="1452880" y="309563"/>
            <a:ext cx="9144000" cy="1051877"/>
          </a:xfrm>
        </p:spPr>
        <p:txBody>
          <a:bodyPr/>
          <a:lstStyle/>
          <a:p>
            <a:r>
              <a:rPr lang="en-US" b="1" dirty="0"/>
              <a:t>5 Jalan Aquinas</a:t>
            </a:r>
            <a:endParaRPr lang="id-ID" b="1" dirty="0"/>
          </a:p>
        </p:txBody>
      </p:sp>
      <p:graphicFrame>
        <p:nvGraphicFramePr>
          <p:cNvPr id="7" name="Tabel 6">
            <a:extLst>
              <a:ext uri="{FF2B5EF4-FFF2-40B4-BE49-F238E27FC236}">
                <a16:creationId xmlns:a16="http://schemas.microsoft.com/office/drawing/2014/main" id="{E3D5D43F-92E9-B821-2027-5DBC8C5E13A9}"/>
              </a:ext>
            </a:extLst>
          </p:cNvPr>
          <p:cNvGraphicFramePr>
            <a:graphicFrameLocks noGrp="1"/>
          </p:cNvGraphicFramePr>
          <p:nvPr>
            <p:extLst>
              <p:ext uri="{D42A27DB-BD31-4B8C-83A1-F6EECF244321}">
                <p14:modId xmlns:p14="http://schemas.microsoft.com/office/powerpoint/2010/main" val="340479071"/>
              </p:ext>
            </p:extLst>
          </p:nvPr>
        </p:nvGraphicFramePr>
        <p:xfrm>
          <a:off x="274320" y="1258146"/>
          <a:ext cx="11643360" cy="5212080"/>
        </p:xfrm>
        <a:graphic>
          <a:graphicData uri="http://schemas.openxmlformats.org/drawingml/2006/table">
            <a:tbl>
              <a:tblPr firstRow="1" bandRow="1">
                <a:tableStyleId>{5C22544A-7EE6-4342-B048-85BDC9FD1C3A}</a:tableStyleId>
              </a:tblPr>
              <a:tblGrid>
                <a:gridCol w="3881120">
                  <a:extLst>
                    <a:ext uri="{9D8B030D-6E8A-4147-A177-3AD203B41FA5}">
                      <a16:colId xmlns:a16="http://schemas.microsoft.com/office/drawing/2014/main" val="4068842330"/>
                    </a:ext>
                  </a:extLst>
                </a:gridCol>
                <a:gridCol w="3881120">
                  <a:extLst>
                    <a:ext uri="{9D8B030D-6E8A-4147-A177-3AD203B41FA5}">
                      <a16:colId xmlns:a16="http://schemas.microsoft.com/office/drawing/2014/main" val="1170248998"/>
                    </a:ext>
                  </a:extLst>
                </a:gridCol>
                <a:gridCol w="3881120">
                  <a:extLst>
                    <a:ext uri="{9D8B030D-6E8A-4147-A177-3AD203B41FA5}">
                      <a16:colId xmlns:a16="http://schemas.microsoft.com/office/drawing/2014/main" val="1269573249"/>
                    </a:ext>
                  </a:extLst>
                </a:gridCol>
              </a:tblGrid>
              <a:tr h="0">
                <a:tc>
                  <a:txBody>
                    <a:bodyPr/>
                    <a:lstStyle/>
                    <a:p>
                      <a:pPr>
                        <a:buNone/>
                      </a:pPr>
                      <a:r>
                        <a:rPr lang="id-ID" dirty="0"/>
                        <a:t>Jalan</a:t>
                      </a:r>
                    </a:p>
                  </a:txBody>
                  <a:tcPr anchor="ctr"/>
                </a:tc>
                <a:tc>
                  <a:txBody>
                    <a:bodyPr/>
                    <a:lstStyle/>
                    <a:p>
                      <a:pPr>
                        <a:buNone/>
                      </a:pPr>
                      <a:r>
                        <a:rPr lang="id-ID" dirty="0"/>
                        <a:t>Inti argumen </a:t>
                      </a:r>
                    </a:p>
                  </a:txBody>
                  <a:tcPr anchor="ctr"/>
                </a:tc>
                <a:tc>
                  <a:txBody>
                    <a:bodyPr/>
                    <a:lstStyle/>
                    <a:p>
                      <a:pPr>
                        <a:buNone/>
                      </a:pPr>
                      <a:r>
                        <a:rPr lang="id-ID" dirty="0"/>
                        <a:t>Kritik utama</a:t>
                      </a:r>
                    </a:p>
                  </a:txBody>
                  <a:tcPr anchor="ctr"/>
                </a:tc>
                <a:extLst>
                  <a:ext uri="{0D108BD9-81ED-4DB2-BD59-A6C34878D82A}">
                    <a16:rowId xmlns:a16="http://schemas.microsoft.com/office/drawing/2014/main" val="3187717730"/>
                  </a:ext>
                </a:extLst>
              </a:tr>
              <a:tr h="1010084">
                <a:tc>
                  <a:txBody>
                    <a:bodyPr/>
                    <a:lstStyle/>
                    <a:p>
                      <a:pPr>
                        <a:buNone/>
                      </a:pPr>
                      <a:r>
                        <a:rPr lang="da-DK" b="1" dirty="0"/>
                        <a:t>1. Dari Gerak (Unmoved Mover)</a:t>
                      </a:r>
                      <a:endParaRPr lang="da-DK" dirty="0"/>
                    </a:p>
                  </a:txBody>
                  <a:tcPr anchor="ctr"/>
                </a:tc>
                <a:tc>
                  <a:txBody>
                    <a:bodyPr/>
                    <a:lstStyle/>
                    <a:p>
                      <a:pPr>
                        <a:buNone/>
                      </a:pPr>
                      <a:r>
                        <a:rPr lang="id-ID"/>
                        <a:t>Semua perubahan butuh penggerak; harus ada Penggerak Pertama yang tak bergerak.</a:t>
                      </a:r>
                    </a:p>
                  </a:txBody>
                  <a:tcPr anchor="ctr"/>
                </a:tc>
                <a:tc>
                  <a:txBody>
                    <a:bodyPr/>
                    <a:lstStyle/>
                    <a:p>
                      <a:pPr>
                        <a:buNone/>
                      </a:pPr>
                      <a:r>
                        <a:rPr lang="id-ID"/>
                        <a:t>Bisa dipertanyakan apakah rantai gerak tak berujung benar-benar mustahil atau apakah penggerak pertama bersifat personal.</a:t>
                      </a:r>
                    </a:p>
                  </a:txBody>
                  <a:tcPr anchor="ctr"/>
                </a:tc>
                <a:extLst>
                  <a:ext uri="{0D108BD9-81ED-4DB2-BD59-A6C34878D82A}">
                    <a16:rowId xmlns:a16="http://schemas.microsoft.com/office/drawing/2014/main" val="1839975908"/>
                  </a:ext>
                </a:extLst>
              </a:tr>
              <a:tr h="776988">
                <a:tc>
                  <a:txBody>
                    <a:bodyPr/>
                    <a:lstStyle/>
                    <a:p>
                      <a:pPr>
                        <a:buNone/>
                      </a:pPr>
                      <a:r>
                        <a:rPr lang="fr-FR" b="1"/>
                        <a:t>2. Dari Sebab (First Cause)</a:t>
                      </a:r>
                      <a:endParaRPr lang="fr-FR"/>
                    </a:p>
                  </a:txBody>
                  <a:tcPr anchor="ctr"/>
                </a:tc>
                <a:tc>
                  <a:txBody>
                    <a:bodyPr/>
                    <a:lstStyle/>
                    <a:p>
                      <a:pPr>
                        <a:buNone/>
                      </a:pPr>
                      <a:r>
                        <a:rPr lang="id-ID"/>
                        <a:t>Setiap sebab punya sebab; diperlukan Penyebab Pertama yang tidak disebabkan.</a:t>
                      </a:r>
                    </a:p>
                  </a:txBody>
                  <a:tcPr anchor="ctr"/>
                </a:tc>
                <a:tc>
                  <a:txBody>
                    <a:bodyPr/>
                    <a:lstStyle/>
                    <a:p>
                      <a:pPr>
                        <a:buNone/>
                      </a:pPr>
                      <a:r>
                        <a:rPr lang="id-ID"/>
                        <a:t>Alternatif: rantai sebab tanpa awal atau alam itu sendiri sebagai penjelasan.</a:t>
                      </a:r>
                    </a:p>
                  </a:txBody>
                  <a:tcPr anchor="ctr"/>
                </a:tc>
                <a:extLst>
                  <a:ext uri="{0D108BD9-81ED-4DB2-BD59-A6C34878D82A}">
                    <a16:rowId xmlns:a16="http://schemas.microsoft.com/office/drawing/2014/main" val="1457007127"/>
                  </a:ext>
                </a:extLst>
              </a:tr>
              <a:tr h="776988">
                <a:tc>
                  <a:txBody>
                    <a:bodyPr/>
                    <a:lstStyle/>
                    <a:p>
                      <a:pPr>
                        <a:buNone/>
                      </a:pPr>
                      <a:r>
                        <a:rPr lang="id-ID" b="1"/>
                        <a:t>3. Dari Kontingensi (Necessary Being)</a:t>
                      </a:r>
                      <a:endParaRPr lang="id-ID"/>
                    </a:p>
                  </a:txBody>
                  <a:tcPr anchor="ctr"/>
                </a:tc>
                <a:tc>
                  <a:txBody>
                    <a:bodyPr/>
                    <a:lstStyle/>
                    <a:p>
                      <a:pPr>
                        <a:buNone/>
                      </a:pPr>
                      <a:r>
                        <a:rPr lang="id-ID"/>
                        <a:t>Banyak yang kontingen → harus ada Keberadaan Niscaya yang menjadikan eksistensi mungkin.</a:t>
                      </a:r>
                    </a:p>
                  </a:txBody>
                  <a:tcPr anchor="ctr"/>
                </a:tc>
                <a:tc>
                  <a:txBody>
                    <a:bodyPr/>
                    <a:lstStyle/>
                    <a:p>
                      <a:pPr>
                        <a:buNone/>
                      </a:pPr>
                      <a:r>
                        <a:rPr lang="id-ID"/>
                        <a:t>Konsep “keharusan eksistensi” dipertanyakan; penjelasan natural bisa dicari.</a:t>
                      </a:r>
                    </a:p>
                  </a:txBody>
                  <a:tcPr anchor="ctr"/>
                </a:tc>
                <a:extLst>
                  <a:ext uri="{0D108BD9-81ED-4DB2-BD59-A6C34878D82A}">
                    <a16:rowId xmlns:a16="http://schemas.microsoft.com/office/drawing/2014/main" val="1958755722"/>
                  </a:ext>
                </a:extLst>
              </a:tr>
              <a:tr h="776988">
                <a:tc>
                  <a:txBody>
                    <a:bodyPr/>
                    <a:lstStyle/>
                    <a:p>
                      <a:pPr>
                        <a:buNone/>
                      </a:pPr>
                      <a:r>
                        <a:rPr lang="id-ID" b="1" dirty="0"/>
                        <a:t>4. Dari Derajat (</a:t>
                      </a:r>
                      <a:r>
                        <a:rPr lang="id-ID" b="1" dirty="0" err="1"/>
                        <a:t>Gradation</a:t>
                      </a:r>
                      <a:r>
                        <a:rPr lang="id-ID" b="1" dirty="0"/>
                        <a:t>)</a:t>
                      </a:r>
                      <a:endParaRPr lang="id-ID" dirty="0"/>
                    </a:p>
                  </a:txBody>
                  <a:tcPr anchor="ctr"/>
                </a:tc>
                <a:tc>
                  <a:txBody>
                    <a:bodyPr/>
                    <a:lstStyle/>
                    <a:p>
                      <a:pPr>
                        <a:buNone/>
                      </a:pPr>
                      <a:r>
                        <a:rPr lang="id-ID"/>
                        <a:t>Derajat kebaikan/kebenaran mengisyaratkan adanya maksima—sumber yang sempurna.</a:t>
                      </a:r>
                    </a:p>
                  </a:txBody>
                  <a:tcPr anchor="ctr"/>
                </a:tc>
                <a:tc>
                  <a:txBody>
                    <a:bodyPr/>
                    <a:lstStyle/>
                    <a:p>
                      <a:pPr>
                        <a:buNone/>
                      </a:pPr>
                      <a:r>
                        <a:rPr lang="id-ID"/>
                        <a:t>Derajat bisa bersifat relatif atau emergen tanpa memerlukan puncak ontologis.</a:t>
                      </a:r>
                    </a:p>
                  </a:txBody>
                  <a:tcPr anchor="ctr"/>
                </a:tc>
                <a:extLst>
                  <a:ext uri="{0D108BD9-81ED-4DB2-BD59-A6C34878D82A}">
                    <a16:rowId xmlns:a16="http://schemas.microsoft.com/office/drawing/2014/main" val="1191540389"/>
                  </a:ext>
                </a:extLst>
              </a:tr>
              <a:tr h="776988">
                <a:tc>
                  <a:txBody>
                    <a:bodyPr/>
                    <a:lstStyle/>
                    <a:p>
                      <a:pPr>
                        <a:buNone/>
                      </a:pPr>
                      <a:r>
                        <a:rPr lang="id-ID" b="1"/>
                        <a:t>5. Dari Tujuan / Teleologi (Order)</a:t>
                      </a:r>
                      <a:endParaRPr lang="id-ID"/>
                    </a:p>
                  </a:txBody>
                  <a:tcPr anchor="ctr"/>
                </a:tc>
                <a:tc>
                  <a:txBody>
                    <a:bodyPr/>
                    <a:lstStyle/>
                    <a:p>
                      <a:pPr>
                        <a:buNone/>
                      </a:pPr>
                      <a:r>
                        <a:rPr lang="id-ID"/>
                        <a:t>Keteraturan alam yang purposif menunjuk pada Pengarah berakal (tujuan akhir).</a:t>
                      </a:r>
                    </a:p>
                  </a:txBody>
                  <a:tcPr anchor="ctr"/>
                </a:tc>
                <a:tc>
                  <a:txBody>
                    <a:bodyPr/>
                    <a:lstStyle/>
                    <a:p>
                      <a:pPr>
                        <a:buNone/>
                      </a:pPr>
                      <a:r>
                        <a:rPr lang="id-ID" dirty="0"/>
                        <a:t>Penjelasan ilmiah (</a:t>
                      </a:r>
                      <a:r>
                        <a:rPr lang="id-ID" dirty="0" err="1"/>
                        <a:t>mis</a:t>
                      </a:r>
                      <a:r>
                        <a:rPr lang="id-ID" dirty="0"/>
                        <a:t>. seleksi alam) dapat menjelaskan keteraturan tanpa Pengarah berakal.</a:t>
                      </a:r>
                    </a:p>
                  </a:txBody>
                  <a:tcPr anchor="ctr"/>
                </a:tc>
                <a:extLst>
                  <a:ext uri="{0D108BD9-81ED-4DB2-BD59-A6C34878D82A}">
                    <a16:rowId xmlns:a16="http://schemas.microsoft.com/office/drawing/2014/main" val="426108676"/>
                  </a:ext>
                </a:extLst>
              </a:tr>
            </a:tbl>
          </a:graphicData>
        </a:graphic>
      </p:graphicFrame>
    </p:spTree>
    <p:extLst>
      <p:ext uri="{BB962C8B-B14F-4D97-AF65-F5344CB8AC3E}">
        <p14:creationId xmlns:p14="http://schemas.microsoft.com/office/powerpoint/2010/main" val="1579673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E38CDE58-D093-E82F-D1E9-84D56311E2F9}"/>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CCB7380F-0D18-4CC8-658C-DFEDF39D016E}"/>
              </a:ext>
            </a:extLst>
          </p:cNvPr>
          <p:cNvSpPr>
            <a:spLocks noGrp="1"/>
          </p:cNvSpPr>
          <p:nvPr>
            <p:ph type="ctrTitle"/>
          </p:nvPr>
        </p:nvSpPr>
        <p:spPr>
          <a:xfrm>
            <a:off x="1524000" y="660400"/>
            <a:ext cx="9144000" cy="528320"/>
          </a:xfrm>
        </p:spPr>
        <p:txBody>
          <a:bodyPr>
            <a:normAutofit/>
          </a:bodyPr>
          <a:lstStyle/>
          <a:p>
            <a:r>
              <a:rPr lang="en-US" sz="2400" b="1" dirty="0"/>
              <a:t>Unmoved Mover</a:t>
            </a:r>
            <a:endParaRPr lang="id-ID" sz="2400" b="1" dirty="0"/>
          </a:p>
        </p:txBody>
      </p:sp>
      <p:sp>
        <p:nvSpPr>
          <p:cNvPr id="4" name="Rectangle 1">
            <a:extLst>
              <a:ext uri="{FF2B5EF4-FFF2-40B4-BE49-F238E27FC236}">
                <a16:creationId xmlns:a16="http://schemas.microsoft.com/office/drawing/2014/main" id="{131A687D-2F37-AD62-463E-13EE6D8EA87F}"/>
              </a:ext>
            </a:extLst>
          </p:cNvPr>
          <p:cNvSpPr>
            <a:spLocks noChangeArrowheads="1"/>
          </p:cNvSpPr>
          <p:nvPr/>
        </p:nvSpPr>
        <p:spPr bwMode="auto">
          <a:xfrm>
            <a:off x="1582585" y="1591959"/>
            <a:ext cx="9026830" cy="4527521"/>
          </a:xfrm>
          <a:prstGeom prst="rect">
            <a:avLst/>
          </a:prstGeom>
          <a:solidFill>
            <a:srgbClr val="00B0F0">
              <a:alpha val="50000"/>
            </a:srgbClr>
          </a:solidFill>
          <a:ln>
            <a:noFill/>
          </a:ln>
          <a:effectLst/>
        </p:spPr>
        <p:txBody>
          <a:bodyPr vert="horz" wrap="square" lIns="0" tIns="0" rIns="0" bIns="0" numCol="1" anchor="ctr" anchorCtr="0" compatLnSpc="1">
            <a:prstTxWarp prst="textNoShape">
              <a:avLst/>
            </a:prstTxWarp>
            <a:spAutoFit/>
          </a:bodyPr>
          <a:lstStyle/>
          <a:p>
            <a:pPr algn="just">
              <a:lnSpc>
                <a:spcPct val="150000"/>
              </a:lnSpc>
            </a:pPr>
            <a:r>
              <a:rPr lang="id-ID" dirty="0"/>
              <a:t>Penjelasan </a:t>
            </a:r>
            <a:r>
              <a:rPr lang="id-ID" dirty="0" err="1"/>
              <a:t>Aquinas</a:t>
            </a:r>
            <a:r>
              <a:rPr lang="id-ID" dirty="0"/>
              <a:t> tentang Gerak (Jalan Pertama) yang menyebutkan bahwa perubahan adalah </a:t>
            </a:r>
            <a:endParaRPr lang="en-US" dirty="0"/>
          </a:p>
          <a:p>
            <a:pPr algn="just">
              <a:lnSpc>
                <a:spcPct val="150000"/>
              </a:lnSpc>
            </a:pPr>
            <a:r>
              <a:rPr lang="id-ID" dirty="0"/>
              <a:t>transisi dari </a:t>
            </a:r>
            <a:r>
              <a:rPr lang="id-ID" dirty="0" err="1"/>
              <a:t>potensia</a:t>
            </a:r>
            <a:r>
              <a:rPr lang="id-ID" dirty="0"/>
              <a:t> ke </a:t>
            </a:r>
            <a:r>
              <a:rPr lang="id-ID" dirty="0" err="1"/>
              <a:t>aktualitas</a:t>
            </a:r>
            <a:r>
              <a:rPr lang="id-ID" dirty="0"/>
              <a:t> dan bahwa sesuatu yang bergerak harus digerakkan oleh </a:t>
            </a:r>
            <a:endParaRPr lang="en-US" dirty="0"/>
          </a:p>
          <a:p>
            <a:pPr algn="just">
              <a:lnSpc>
                <a:spcPct val="150000"/>
              </a:lnSpc>
            </a:pPr>
            <a:r>
              <a:rPr lang="id-ID" dirty="0"/>
              <a:t>sesuatu yang sudah berada dalam </a:t>
            </a:r>
            <a:r>
              <a:rPr lang="id-ID" dirty="0" err="1"/>
              <a:t>aktualitas</a:t>
            </a:r>
            <a:r>
              <a:rPr lang="id-ID" dirty="0"/>
              <a:t>, pada akhirnya menunjuk pada kebutuhan akan </a:t>
            </a:r>
            <a:endParaRPr lang="en-US" dirty="0"/>
          </a:p>
          <a:p>
            <a:pPr algn="just">
              <a:lnSpc>
                <a:spcPct val="150000"/>
              </a:lnSpc>
            </a:pPr>
            <a:r>
              <a:rPr lang="id-ID" dirty="0"/>
              <a:t>Penggerak Pertama yang tidak bergerak (</a:t>
            </a:r>
            <a:r>
              <a:rPr lang="id-ID" dirty="0" err="1"/>
              <a:t>Aktualitas</a:t>
            </a:r>
            <a:r>
              <a:rPr lang="id-ID" dirty="0"/>
              <a:t> Murni), yang oleh </a:t>
            </a:r>
            <a:r>
              <a:rPr lang="id-ID" dirty="0" err="1"/>
              <a:t>Aquinas</a:t>
            </a:r>
            <a:r>
              <a:rPr lang="id-ID" dirty="0"/>
              <a:t> disebut sebagai </a:t>
            </a:r>
            <a:endParaRPr lang="en-US" dirty="0"/>
          </a:p>
          <a:p>
            <a:pPr algn="just">
              <a:lnSpc>
                <a:spcPct val="150000"/>
              </a:lnSpc>
            </a:pPr>
            <a:r>
              <a:rPr lang="id-ID" dirty="0"/>
              <a:t>Allah. Dalam catatan </a:t>
            </a:r>
            <a:r>
              <a:rPr lang="id-ID" dirty="0" err="1"/>
              <a:t>Dodds</a:t>
            </a:r>
            <a:r>
              <a:rPr lang="id-ID" dirty="0"/>
              <a:t> mengenai Jalan Pertama ini, ia menekankan perlunya pembacaan </a:t>
            </a:r>
            <a:endParaRPr lang="en-US" dirty="0"/>
          </a:p>
          <a:p>
            <a:pPr algn="just">
              <a:lnSpc>
                <a:spcPct val="150000"/>
              </a:lnSpc>
            </a:pPr>
            <a:r>
              <a:rPr lang="id-ID" dirty="0"/>
              <a:t>yang ketat secara </a:t>
            </a:r>
            <a:r>
              <a:rPr lang="id-ID" dirty="0" err="1"/>
              <a:t>Aristotelian</a:t>
            </a:r>
            <a:r>
              <a:rPr lang="id-ID" dirty="0"/>
              <a:t> terhadap pemikiran </a:t>
            </a:r>
            <a:r>
              <a:rPr lang="id-ID" dirty="0" err="1"/>
              <a:t>Aquinas</a:t>
            </a:r>
            <a:r>
              <a:rPr lang="id-ID" dirty="0"/>
              <a:t>, di mana argumen ini pertama-tama </a:t>
            </a:r>
            <a:endParaRPr lang="en-US" dirty="0"/>
          </a:p>
          <a:p>
            <a:pPr algn="just">
              <a:lnSpc>
                <a:spcPct val="150000"/>
              </a:lnSpc>
            </a:pPr>
            <a:r>
              <a:rPr lang="id-ID" dirty="0"/>
              <a:t>menunjukkan suatu modus kausalitas ilahi yang imanen yakni Allah yang secara terus-menerus </a:t>
            </a:r>
            <a:endParaRPr lang="en-US" dirty="0"/>
          </a:p>
          <a:p>
            <a:pPr algn="just">
              <a:lnSpc>
                <a:spcPct val="150000"/>
              </a:lnSpc>
            </a:pPr>
            <a:r>
              <a:rPr lang="id-ID" dirty="0"/>
              <a:t>menopang dan memungkinkan semua gerak di dunia sebelum pembaca melompat untuk </a:t>
            </a:r>
            <a:endParaRPr lang="en-US" dirty="0"/>
          </a:p>
          <a:p>
            <a:pPr algn="just">
              <a:lnSpc>
                <a:spcPct val="150000"/>
              </a:lnSpc>
            </a:pPr>
            <a:r>
              <a:rPr lang="id-ID" dirty="0"/>
              <a:t>memahami sifat-sifat transenden Allah yang lebih jauh. Dengan kata lain, fokus utama Jalan </a:t>
            </a:r>
            <a:endParaRPr lang="en-US" dirty="0"/>
          </a:p>
          <a:p>
            <a:pPr algn="just">
              <a:lnSpc>
                <a:spcPct val="150000"/>
              </a:lnSpc>
            </a:pPr>
            <a:r>
              <a:rPr lang="id-ID" dirty="0"/>
              <a:t>Pertama adalah menunjukkan bagaimana Allah sebagai </a:t>
            </a:r>
            <a:r>
              <a:rPr lang="id-ID" dirty="0" err="1"/>
              <a:t>Aktualitas</a:t>
            </a:r>
            <a:r>
              <a:rPr lang="id-ID" dirty="0"/>
              <a:t> Murni adalah Penyebab yang </a:t>
            </a:r>
            <a:endParaRPr lang="en-US" dirty="0"/>
          </a:p>
          <a:p>
            <a:pPr algn="just">
              <a:lnSpc>
                <a:spcPct val="150000"/>
              </a:lnSpc>
            </a:pPr>
            <a:r>
              <a:rPr lang="id-ID" dirty="0"/>
              <a:t>paling mendasar dan terdekat bagi semua perubahan yang terjadi di dalam dunia.</a:t>
            </a:r>
          </a:p>
        </p:txBody>
      </p:sp>
    </p:spTree>
    <p:extLst>
      <p:ext uri="{BB962C8B-B14F-4D97-AF65-F5344CB8AC3E}">
        <p14:creationId xmlns:p14="http://schemas.microsoft.com/office/powerpoint/2010/main" val="1094913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D96A01CE-7366-745A-143C-C2D2602526DB}"/>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7281E0EA-DB03-7600-3990-49287836D883}"/>
              </a:ext>
            </a:extLst>
          </p:cNvPr>
          <p:cNvSpPr>
            <a:spLocks noGrp="1"/>
          </p:cNvSpPr>
          <p:nvPr>
            <p:ph type="ctrTitle"/>
          </p:nvPr>
        </p:nvSpPr>
        <p:spPr>
          <a:xfrm>
            <a:off x="1524000" y="680720"/>
            <a:ext cx="9144000" cy="528320"/>
          </a:xfrm>
        </p:spPr>
        <p:txBody>
          <a:bodyPr>
            <a:normAutofit/>
          </a:bodyPr>
          <a:lstStyle/>
          <a:p>
            <a:r>
              <a:rPr lang="en-US" sz="2400" b="1" dirty="0"/>
              <a:t>First Cause</a:t>
            </a:r>
            <a:endParaRPr lang="id-ID" sz="2400" b="1" dirty="0"/>
          </a:p>
        </p:txBody>
      </p:sp>
      <p:sp>
        <p:nvSpPr>
          <p:cNvPr id="4" name="Rectangle 1">
            <a:extLst>
              <a:ext uri="{FF2B5EF4-FFF2-40B4-BE49-F238E27FC236}">
                <a16:creationId xmlns:a16="http://schemas.microsoft.com/office/drawing/2014/main" id="{726C41C0-BB61-76C1-323E-74075ACDFD76}"/>
              </a:ext>
            </a:extLst>
          </p:cNvPr>
          <p:cNvSpPr>
            <a:spLocks noChangeArrowheads="1"/>
          </p:cNvSpPr>
          <p:nvPr/>
        </p:nvSpPr>
        <p:spPr bwMode="auto">
          <a:xfrm>
            <a:off x="2349087" y="1282610"/>
            <a:ext cx="7636065" cy="4943020"/>
          </a:xfrm>
          <a:prstGeom prst="rect">
            <a:avLst/>
          </a:prstGeom>
          <a:solidFill>
            <a:srgbClr val="00B0F0">
              <a:alpha val="50000"/>
            </a:srgbClr>
          </a:solidFill>
          <a:ln>
            <a:noFill/>
          </a:ln>
          <a:effectLst/>
        </p:spPr>
        <p:txBody>
          <a:bodyPr vert="horz" wrap="none" lIns="0" tIns="0" rIns="0" bIns="0" numCol="1" anchor="ctr" anchorCtr="0" compatLnSpc="1">
            <a:prstTxWarp prst="textNoShape">
              <a:avLst/>
            </a:prstTxWarp>
            <a:spAutoFit/>
          </a:bodyPr>
          <a:lstStyle/>
          <a:p>
            <a:pPr algn="just">
              <a:lnSpc>
                <a:spcPct val="150000"/>
              </a:lnSpc>
            </a:pPr>
            <a:r>
              <a:rPr lang="id-ID" dirty="0"/>
              <a:t>Untuk Jalan Kedua (Sebab Efisien), yang menyatakan bahwa kita menemukan </a:t>
            </a:r>
            <a:endParaRPr lang="en-US" dirty="0"/>
          </a:p>
          <a:p>
            <a:pPr algn="just">
              <a:lnSpc>
                <a:spcPct val="150000"/>
              </a:lnSpc>
            </a:pPr>
            <a:r>
              <a:rPr lang="id-ID" dirty="0"/>
              <a:t>urutan sebab-akibat di dunia dan tidak mungkin setiap efek hanya memiliki </a:t>
            </a:r>
            <a:endParaRPr lang="en-US" dirty="0"/>
          </a:p>
          <a:p>
            <a:pPr algn="just">
              <a:lnSpc>
                <a:spcPct val="150000"/>
              </a:lnSpc>
            </a:pPr>
            <a:r>
              <a:rPr lang="id-ID" dirty="0"/>
              <a:t>sebab yang tak berujung ke belakang, maka harus ada Penyebab Pertama yang </a:t>
            </a:r>
            <a:endParaRPr lang="en-US" dirty="0"/>
          </a:p>
          <a:p>
            <a:pPr algn="just">
              <a:lnSpc>
                <a:spcPct val="150000"/>
              </a:lnSpc>
            </a:pPr>
            <a:r>
              <a:rPr lang="id-ID" dirty="0"/>
              <a:t>tidak diakibatkan oleh sebab lain, yang disebut Allah. Menurut catatan </a:t>
            </a:r>
            <a:r>
              <a:rPr lang="id-ID" dirty="0" err="1"/>
              <a:t>Dodds</a:t>
            </a:r>
            <a:r>
              <a:rPr lang="id-ID" dirty="0"/>
              <a:t>, </a:t>
            </a:r>
            <a:endParaRPr lang="en-US" dirty="0"/>
          </a:p>
          <a:p>
            <a:pPr algn="just">
              <a:lnSpc>
                <a:spcPct val="150000"/>
              </a:lnSpc>
            </a:pPr>
            <a:r>
              <a:rPr lang="id-ID" dirty="0"/>
              <a:t>penekanan utama </a:t>
            </a:r>
            <a:r>
              <a:rPr lang="id-ID" dirty="0" err="1"/>
              <a:t>Aquinas</a:t>
            </a:r>
            <a:r>
              <a:rPr lang="id-ID" dirty="0"/>
              <a:t> di sini adalah pada hierarki kausalitas primer </a:t>
            </a:r>
            <a:endParaRPr lang="en-US" dirty="0"/>
          </a:p>
          <a:p>
            <a:pPr algn="just">
              <a:lnSpc>
                <a:spcPct val="150000"/>
              </a:lnSpc>
            </a:pPr>
            <a:r>
              <a:rPr lang="id-ID" dirty="0"/>
              <a:t>(bukan sekadar urutan temporal) di mana sebab-sebab sekunder (makhluk) </a:t>
            </a:r>
            <a:endParaRPr lang="en-US" dirty="0"/>
          </a:p>
          <a:p>
            <a:pPr algn="just">
              <a:lnSpc>
                <a:spcPct val="150000"/>
              </a:lnSpc>
            </a:pPr>
            <a:r>
              <a:rPr lang="id-ID" dirty="0"/>
              <a:t>bergantung pada sebab primer (Allah) untuk daya kausalnya. </a:t>
            </a:r>
            <a:r>
              <a:rPr lang="id-ID" dirty="0" err="1"/>
              <a:t>Dodds</a:t>
            </a:r>
            <a:r>
              <a:rPr lang="id-ID" dirty="0"/>
              <a:t> menekankan </a:t>
            </a:r>
            <a:endParaRPr lang="en-US" dirty="0"/>
          </a:p>
          <a:p>
            <a:pPr algn="just">
              <a:lnSpc>
                <a:spcPct val="150000"/>
              </a:lnSpc>
            </a:pPr>
            <a:r>
              <a:rPr lang="id-ID" dirty="0"/>
              <a:t>bahwa argumen ini menunjuk pada prinsip pertama (</a:t>
            </a:r>
            <a:r>
              <a:rPr lang="id-ID" dirty="0" err="1"/>
              <a:t>primum</a:t>
            </a:r>
            <a:r>
              <a:rPr lang="id-ID" dirty="0"/>
              <a:t>) yang menjelaskan</a:t>
            </a:r>
            <a:endParaRPr lang="en-US" dirty="0"/>
          </a:p>
          <a:p>
            <a:pPr algn="just">
              <a:lnSpc>
                <a:spcPct val="150000"/>
              </a:lnSpc>
            </a:pPr>
            <a:r>
              <a:rPr lang="id-ID" dirty="0"/>
              <a:t> keteraturan kausal di alam semesta tanpa meniadakan kausalitas sekunder dari </a:t>
            </a:r>
            <a:endParaRPr lang="en-US" dirty="0"/>
          </a:p>
          <a:p>
            <a:pPr algn="just">
              <a:lnSpc>
                <a:spcPct val="150000"/>
              </a:lnSpc>
            </a:pPr>
            <a:r>
              <a:rPr lang="id-ID" dirty="0"/>
              <a:t>makhluk. Hal ini menjadi kunci penting dalam pandangan </a:t>
            </a:r>
            <a:r>
              <a:rPr lang="id-ID" dirty="0" err="1"/>
              <a:t>Dodds</a:t>
            </a:r>
            <a:r>
              <a:rPr lang="id-ID" dirty="0"/>
              <a:t> untuk </a:t>
            </a:r>
            <a:endParaRPr lang="en-US" dirty="0"/>
          </a:p>
          <a:p>
            <a:pPr algn="just">
              <a:lnSpc>
                <a:spcPct val="150000"/>
              </a:lnSpc>
            </a:pPr>
            <a:r>
              <a:rPr lang="id-ID" dirty="0"/>
              <a:t>menjembatani klaim teologi mengenai Pencipta yang terus bertindak, dengan </a:t>
            </a:r>
            <a:endParaRPr lang="en-US" dirty="0"/>
          </a:p>
          <a:p>
            <a:pPr algn="just">
              <a:lnSpc>
                <a:spcPct val="150000"/>
              </a:lnSpc>
            </a:pPr>
            <a:r>
              <a:rPr lang="id-ID" dirty="0"/>
              <a:t>praktik ilmu empiris yang mempelajari sebab-sebab sekunder dalam ciptaan.</a:t>
            </a:r>
          </a:p>
        </p:txBody>
      </p:sp>
    </p:spTree>
    <p:extLst>
      <p:ext uri="{BB962C8B-B14F-4D97-AF65-F5344CB8AC3E}">
        <p14:creationId xmlns:p14="http://schemas.microsoft.com/office/powerpoint/2010/main" val="3356767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FAA7AAFD-9248-96C8-859F-3D6176B1EAD8}"/>
            </a:ext>
          </a:extLst>
        </p:cNvPr>
        <p:cNvGrpSpPr/>
        <p:nvPr/>
      </p:nvGrpSpPr>
      <p:grpSpPr>
        <a:xfrm>
          <a:off x="0" y="0"/>
          <a:ext cx="0" cy="0"/>
          <a:chOff x="0" y="0"/>
          <a:chExt cx="0" cy="0"/>
        </a:xfrm>
      </p:grpSpPr>
      <p:sp>
        <p:nvSpPr>
          <p:cNvPr id="8" name="Judul 1">
            <a:extLst>
              <a:ext uri="{FF2B5EF4-FFF2-40B4-BE49-F238E27FC236}">
                <a16:creationId xmlns:a16="http://schemas.microsoft.com/office/drawing/2014/main" id="{C49F3453-E3B2-7B69-E702-70991D8221D7}"/>
              </a:ext>
            </a:extLst>
          </p:cNvPr>
          <p:cNvSpPr>
            <a:spLocks noGrp="1"/>
          </p:cNvSpPr>
          <p:nvPr>
            <p:ph type="ctrTitle"/>
          </p:nvPr>
        </p:nvSpPr>
        <p:spPr>
          <a:xfrm>
            <a:off x="1524000" y="680720"/>
            <a:ext cx="9144000" cy="528320"/>
          </a:xfrm>
        </p:spPr>
        <p:txBody>
          <a:bodyPr>
            <a:normAutofit/>
          </a:bodyPr>
          <a:lstStyle/>
          <a:p>
            <a:r>
              <a:rPr lang="en-US" sz="2400" b="1" dirty="0" err="1"/>
              <a:t>Necesarry</a:t>
            </a:r>
            <a:r>
              <a:rPr lang="en-US" sz="2400" b="1" dirty="0"/>
              <a:t> Being</a:t>
            </a:r>
            <a:endParaRPr lang="id-ID" sz="2400" b="1" dirty="0"/>
          </a:p>
        </p:txBody>
      </p:sp>
      <p:sp>
        <p:nvSpPr>
          <p:cNvPr id="9" name="Rectangle 1">
            <a:extLst>
              <a:ext uri="{FF2B5EF4-FFF2-40B4-BE49-F238E27FC236}">
                <a16:creationId xmlns:a16="http://schemas.microsoft.com/office/drawing/2014/main" id="{F998B6A5-5288-BB36-1A2E-1215687C9EE4}"/>
              </a:ext>
            </a:extLst>
          </p:cNvPr>
          <p:cNvSpPr>
            <a:spLocks noChangeArrowheads="1"/>
          </p:cNvSpPr>
          <p:nvPr/>
        </p:nvSpPr>
        <p:spPr bwMode="auto">
          <a:xfrm>
            <a:off x="6167087" y="3567851"/>
            <a:ext cx="65" cy="372538"/>
          </a:xfrm>
          <a:prstGeom prst="rect">
            <a:avLst/>
          </a:prstGeom>
          <a:solidFill>
            <a:srgbClr val="00B0F0">
              <a:alpha val="50000"/>
            </a:srgbClr>
          </a:solidFill>
          <a:ln>
            <a:noFill/>
          </a:ln>
          <a:effectLst/>
        </p:spPr>
        <p:txBody>
          <a:bodyPr vert="horz" wrap="none" lIns="0" tIns="0" rIns="0" bIns="0" numCol="1" anchor="ctr" anchorCtr="0" compatLnSpc="1">
            <a:prstTxWarp prst="textNoShape">
              <a:avLst/>
            </a:prstTxWarp>
            <a:spAutoFit/>
          </a:bodyPr>
          <a:lstStyle/>
          <a:p>
            <a:pPr algn="just">
              <a:lnSpc>
                <a:spcPct val="150000"/>
              </a:lnSpc>
            </a:pPr>
            <a:endParaRPr lang="id-ID" dirty="0"/>
          </a:p>
        </p:txBody>
      </p:sp>
      <p:sp>
        <p:nvSpPr>
          <p:cNvPr id="11" name="Rectangle 5">
            <a:extLst>
              <a:ext uri="{FF2B5EF4-FFF2-40B4-BE49-F238E27FC236}">
                <a16:creationId xmlns:a16="http://schemas.microsoft.com/office/drawing/2014/main" id="{4FA576C3-C43D-9EFF-43B8-AE4EC479C9B1}"/>
              </a:ext>
            </a:extLst>
          </p:cNvPr>
          <p:cNvSpPr>
            <a:spLocks noChangeArrowheads="1"/>
          </p:cNvSpPr>
          <p:nvPr/>
        </p:nvSpPr>
        <p:spPr bwMode="auto">
          <a:xfrm>
            <a:off x="1586247" y="1581639"/>
            <a:ext cx="9019520" cy="3694729"/>
          </a:xfrm>
          <a:prstGeom prst="rect">
            <a:avLst/>
          </a:prstGeom>
          <a:solidFill>
            <a:srgbClr val="00B0F0">
              <a:alpha val="50000"/>
            </a:srgbClr>
          </a:solidFill>
          <a:ln>
            <a:noFill/>
          </a:ln>
          <a:effectLst/>
        </p:spPr>
        <p:txBody>
          <a:bodyPr vert="horz" wrap="none" lIns="0" tIns="0" rIns="0" bIns="0" numCol="1" spcCol="432000"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id-ID" u="none" strike="noStrike" cap="none" normalizeH="0" baseline="0" dirty="0">
                <a:ln>
                  <a:noFill/>
                </a:ln>
                <a:solidFill>
                  <a:schemeClr val="tx1"/>
                </a:solidFill>
                <a:effectLst/>
                <a:latin typeface="Arial" panose="020B0604020202020204" pitchFamily="34" charset="0"/>
              </a:rPr>
              <a:t>Jalan</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Ketiga</a:t>
            </a:r>
            <a:r>
              <a:rPr kumimoji="0" lang="en-US" altLang="id-ID" u="none" strike="noStrike" cap="none" normalizeH="0" dirty="0">
                <a:ln>
                  <a:noFill/>
                </a:ln>
                <a:solidFill>
                  <a:schemeClr val="tx1"/>
                </a:solidFill>
                <a:effectLst/>
                <a:latin typeface="Arial" panose="020B0604020202020204" pitchFamily="34" charset="0"/>
              </a:rPr>
              <a:t> Aquinas yang </a:t>
            </a:r>
            <a:r>
              <a:rPr kumimoji="0" lang="en-US" altLang="id-ID" u="none" strike="noStrike" cap="none" normalizeH="0" dirty="0" err="1">
                <a:ln>
                  <a:noFill/>
                </a:ln>
                <a:solidFill>
                  <a:schemeClr val="tx1"/>
                </a:solidFill>
                <a:effectLst/>
                <a:latin typeface="Arial" panose="020B0604020202020204" pitchFamily="34" charset="0"/>
              </a:rPr>
              <a:t>beragumen</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dari</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kontinjensi</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yaitu</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kenyataan</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bahwa</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banyak</a:t>
            </a:r>
            <a:endParaRPr lang="en-US" altLang="id-ID" dirty="0">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id-ID" u="none" strike="noStrike" cap="none" normalizeH="0" baseline="0" dirty="0" err="1">
                <a:ln>
                  <a:noFill/>
                </a:ln>
                <a:solidFill>
                  <a:schemeClr val="tx1"/>
                </a:solidFill>
                <a:effectLst/>
                <a:latin typeface="Arial" panose="020B0604020202020204" pitchFamily="34" charset="0"/>
              </a:rPr>
              <a:t>Makhluk</a:t>
            </a:r>
            <a:r>
              <a:rPr kumimoji="0" lang="en-US" altLang="id-ID" u="none" strike="noStrike" cap="none" normalizeH="0" dirty="0">
                <a:ln>
                  <a:noFill/>
                </a:ln>
                <a:solidFill>
                  <a:schemeClr val="tx1"/>
                </a:solidFill>
                <a:effectLst/>
                <a:latin typeface="Arial" panose="020B0604020202020204" pitchFamily="34" charset="0"/>
              </a:rPr>
              <a:t> </a:t>
            </a:r>
            <a:r>
              <a:rPr kumimoji="0" lang="en-US" altLang="id-ID" u="none" strike="noStrike" cap="none" normalizeH="0" dirty="0" err="1">
                <a:ln>
                  <a:noFill/>
                </a:ln>
                <a:solidFill>
                  <a:schemeClr val="tx1"/>
                </a:solidFill>
                <a:effectLst/>
                <a:latin typeface="Arial" panose="020B0604020202020204" pitchFamily="34" charset="0"/>
              </a:rPr>
              <a:t>datang</a:t>
            </a:r>
            <a:r>
              <a:rPr kumimoji="0" lang="en-US" altLang="id-ID" u="none" strike="noStrike" cap="none" normalizeH="0" dirty="0">
                <a:ln>
                  <a:noFill/>
                </a:ln>
                <a:solidFill>
                  <a:schemeClr val="tx1"/>
                </a:solidFill>
                <a:effectLst/>
                <a:latin typeface="Arial" panose="020B0604020202020204" pitchFamily="34" charset="0"/>
              </a:rPr>
              <a:t> dan </a:t>
            </a:r>
            <a:r>
              <a:rPr kumimoji="0" lang="en-US" altLang="id-ID" u="none" strike="noStrike" cap="none" normalizeH="0" dirty="0" err="1">
                <a:ln>
                  <a:noFill/>
                </a:ln>
                <a:solidFill>
                  <a:schemeClr val="tx1"/>
                </a:solidFill>
                <a:effectLst/>
                <a:latin typeface="Arial" panose="020B0604020202020204" pitchFamily="34" charset="0"/>
              </a:rPr>
              <a:t>pergi</a:t>
            </a:r>
            <a:r>
              <a:rPr lang="en-US" altLang="id-ID" dirty="0">
                <a:latin typeface="Arial" panose="020B0604020202020204" pitchFamily="34" charset="0"/>
              </a:rPr>
              <a:t>, dan  </a:t>
            </a:r>
            <a:r>
              <a:rPr lang="en-US" altLang="id-ID" dirty="0" err="1">
                <a:latin typeface="Arial" panose="020B0604020202020204" pitchFamily="34" charset="0"/>
              </a:rPr>
              <a:t>jika</a:t>
            </a:r>
            <a:r>
              <a:rPr lang="en-US" altLang="id-ID" dirty="0">
                <a:latin typeface="Arial" panose="020B0604020202020204" pitchFamily="34" charset="0"/>
              </a:rPr>
              <a:t>  </a:t>
            </a:r>
            <a:r>
              <a:rPr lang="en-US" altLang="id-ID" dirty="0" err="1">
                <a:latin typeface="Arial" panose="020B0604020202020204" pitchFamily="34" charset="0"/>
              </a:rPr>
              <a:t>semuanya</a:t>
            </a:r>
            <a:r>
              <a:rPr lang="en-US" altLang="id-ID" dirty="0">
                <a:latin typeface="Arial" panose="020B0604020202020204" pitchFamily="34" charset="0"/>
              </a:rPr>
              <a:t>  </a:t>
            </a:r>
            <a:r>
              <a:rPr lang="en-US" altLang="id-ID" dirty="0" err="1">
                <a:latin typeface="Arial" panose="020B0604020202020204" pitchFamily="34" charset="0"/>
              </a:rPr>
              <a:t>hanya</a:t>
            </a:r>
            <a:r>
              <a:rPr lang="en-US" altLang="id-ID" dirty="0">
                <a:latin typeface="Arial" panose="020B0604020202020204" pitchFamily="34" charset="0"/>
              </a:rPr>
              <a:t>  </a:t>
            </a:r>
            <a:r>
              <a:rPr lang="en-US" altLang="id-ID" dirty="0" err="1">
                <a:latin typeface="Arial" panose="020B0604020202020204" pitchFamily="34" charset="0"/>
              </a:rPr>
              <a:t>kontingen</a:t>
            </a:r>
            <a:r>
              <a:rPr lang="en-US" altLang="id-ID" dirty="0">
                <a:latin typeface="Arial" panose="020B0604020202020204" pitchFamily="34" charset="0"/>
              </a:rPr>
              <a:t>  </a:t>
            </a:r>
            <a:r>
              <a:rPr lang="en-US" altLang="id-ID" dirty="0" err="1">
                <a:latin typeface="Arial" panose="020B0604020202020204" pitchFamily="34" charset="0"/>
              </a:rPr>
              <a:t>maka</a:t>
            </a:r>
            <a:r>
              <a:rPr lang="en-US" altLang="id-ID" dirty="0">
                <a:latin typeface="Arial" panose="020B0604020202020204" pitchFamily="34" charset="0"/>
              </a:rPr>
              <a:t>  pada  </a:t>
            </a:r>
            <a:r>
              <a:rPr lang="en-US" altLang="id-ID" dirty="0" err="1">
                <a:latin typeface="Arial" panose="020B0604020202020204" pitchFamily="34" charset="0"/>
              </a:rPr>
              <a:t>suatu</a:t>
            </a:r>
            <a:endParaRPr lang="en-US" altLang="id-ID" dirty="0">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lang="en-US" altLang="id-ID" dirty="0">
                <a:latin typeface="Arial" panose="020B0604020202020204" pitchFamily="34" charset="0"/>
              </a:rPr>
              <a:t>Waktu </a:t>
            </a:r>
            <a:r>
              <a:rPr lang="en-US" altLang="id-ID" dirty="0" err="1">
                <a:latin typeface="Arial" panose="020B0604020202020204" pitchFamily="34" charset="0"/>
              </a:rPr>
              <a:t>tidak</a:t>
            </a:r>
            <a:r>
              <a:rPr lang="en-US" altLang="id-ID" dirty="0">
                <a:latin typeface="Arial" panose="020B0604020202020204" pitchFamily="34" charset="0"/>
              </a:rPr>
              <a:t> </a:t>
            </a:r>
            <a:r>
              <a:rPr lang="en-US" altLang="id-ID" dirty="0" err="1">
                <a:latin typeface="Arial" panose="020B0604020202020204" pitchFamily="34" charset="0"/>
              </a:rPr>
              <a:t>akan</a:t>
            </a:r>
            <a:r>
              <a:rPr lang="en-US" altLang="id-ID" dirty="0">
                <a:latin typeface="Arial" panose="020B0604020202020204" pitchFamily="34" charset="0"/>
              </a:rPr>
              <a:t> </a:t>
            </a:r>
            <a:r>
              <a:rPr lang="en-US" altLang="id-ID" dirty="0" err="1">
                <a:latin typeface="Arial" panose="020B0604020202020204" pitchFamily="34" charset="0"/>
              </a:rPr>
              <a:t>ada</a:t>
            </a:r>
            <a:r>
              <a:rPr lang="en-US" altLang="id-ID" dirty="0">
                <a:latin typeface="Arial" panose="020B0604020202020204" pitchFamily="34" charset="0"/>
              </a:rPr>
              <a:t> </a:t>
            </a:r>
            <a:r>
              <a:rPr lang="en-US" altLang="id-ID" dirty="0" err="1">
                <a:latin typeface="Arial" panose="020B0604020202020204" pitchFamily="34" charset="0"/>
              </a:rPr>
              <a:t>apa</a:t>
            </a:r>
            <a:r>
              <a:rPr lang="en-US" altLang="id-ID" dirty="0">
                <a:latin typeface="Arial" panose="020B0604020202020204" pitchFamily="34" charset="0"/>
              </a:rPr>
              <a:t> </a:t>
            </a:r>
            <a:r>
              <a:rPr lang="en-US" altLang="id-ID" dirty="0" err="1">
                <a:latin typeface="Arial" panose="020B0604020202020204" pitchFamily="34" charset="0"/>
              </a:rPr>
              <a:t>apa</a:t>
            </a:r>
            <a:r>
              <a:rPr lang="en-US" altLang="id-ID" dirty="0">
                <a:latin typeface="Arial" panose="020B0604020202020204" pitchFamily="34" charset="0"/>
              </a:rPr>
              <a:t> </a:t>
            </a:r>
            <a:r>
              <a:rPr lang="en-US" altLang="id-ID" dirty="0" err="1">
                <a:latin typeface="Arial" panose="020B0604020202020204" pitchFamily="34" charset="0"/>
              </a:rPr>
              <a:t>meuntut</a:t>
            </a:r>
            <a:r>
              <a:rPr lang="en-US" altLang="id-ID" dirty="0">
                <a:latin typeface="Arial" panose="020B0604020202020204" pitchFamily="34" charset="0"/>
              </a:rPr>
              <a:t> </a:t>
            </a:r>
            <a:r>
              <a:rPr lang="en-US" altLang="id-ID" dirty="0" err="1">
                <a:latin typeface="Arial" panose="020B0604020202020204" pitchFamily="34" charset="0"/>
              </a:rPr>
              <a:t>adanya</a:t>
            </a:r>
            <a:r>
              <a:rPr lang="en-US" altLang="id-ID" dirty="0">
                <a:latin typeface="Arial" panose="020B0604020202020204" pitchFamily="34" charset="0"/>
              </a:rPr>
              <a:t> </a:t>
            </a:r>
            <a:r>
              <a:rPr lang="en-US" altLang="id-ID" dirty="0" err="1">
                <a:latin typeface="Arial" panose="020B0604020202020204" pitchFamily="34" charset="0"/>
              </a:rPr>
              <a:t>wujud</a:t>
            </a:r>
            <a:r>
              <a:rPr lang="en-US" altLang="id-ID" dirty="0">
                <a:latin typeface="Arial" panose="020B0604020202020204" pitchFamily="34" charset="0"/>
              </a:rPr>
              <a:t> yang </a:t>
            </a:r>
            <a:r>
              <a:rPr lang="en-US" altLang="id-ID" dirty="0" err="1">
                <a:latin typeface="Arial" panose="020B0604020202020204" pitchFamily="34" charset="0"/>
              </a:rPr>
              <a:t>nesesari</a:t>
            </a:r>
            <a:r>
              <a:rPr lang="en-US" altLang="id-ID" dirty="0">
                <a:latin typeface="Arial" panose="020B0604020202020204" pitchFamily="34" charset="0"/>
              </a:rPr>
              <a:t> (Necessary Being) </a:t>
            </a:r>
          </a:p>
          <a:p>
            <a:pPr lvl="0" algn="just" eaLnBrk="0" fontAlgn="base" hangingPunct="0">
              <a:lnSpc>
                <a:spcPct val="150000"/>
              </a:lnSpc>
              <a:spcBef>
                <a:spcPct val="0"/>
              </a:spcBef>
              <a:spcAft>
                <a:spcPct val="0"/>
              </a:spcAft>
            </a:pPr>
            <a:r>
              <a:rPr lang="id-ID" dirty="0"/>
              <a:t>yang tidak mungkin tidak ada, sebagai sumber eksistensi. Michael J. </a:t>
            </a:r>
            <a:r>
              <a:rPr lang="id-ID" dirty="0" err="1"/>
              <a:t>Dodds</a:t>
            </a:r>
            <a:r>
              <a:rPr lang="id-ID" dirty="0"/>
              <a:t> menekankan bahwa </a:t>
            </a:r>
            <a:endParaRPr lang="en-US" dirty="0"/>
          </a:p>
          <a:p>
            <a:pPr lvl="0" algn="just" eaLnBrk="0" fontAlgn="base" hangingPunct="0">
              <a:lnSpc>
                <a:spcPct val="150000"/>
              </a:lnSpc>
              <a:spcBef>
                <a:spcPct val="0"/>
              </a:spcBef>
              <a:spcAft>
                <a:spcPct val="0"/>
              </a:spcAft>
            </a:pPr>
            <a:r>
              <a:rPr lang="id-ID" dirty="0"/>
              <a:t>argumen ini jauh melampaui penjelasan temporal tentang asal-usul, melainkan berfungsi untuk </a:t>
            </a:r>
            <a:endParaRPr lang="en-US" dirty="0"/>
          </a:p>
          <a:p>
            <a:pPr lvl="0" algn="just" eaLnBrk="0" fontAlgn="base" hangingPunct="0">
              <a:lnSpc>
                <a:spcPct val="150000"/>
              </a:lnSpc>
              <a:spcBef>
                <a:spcPct val="0"/>
              </a:spcBef>
              <a:spcAft>
                <a:spcPct val="0"/>
              </a:spcAft>
            </a:pPr>
            <a:r>
              <a:rPr lang="id-ID" dirty="0"/>
              <a:t>menuntun kita pada pemahaman Allah sebagai sumber ketergantungan ontologis dunia</a:t>
            </a:r>
            <a:r>
              <a:rPr lang="en-US" dirty="0"/>
              <a:t> </a:t>
            </a:r>
          </a:p>
          <a:p>
            <a:pPr lvl="0" algn="just" eaLnBrk="0" fontAlgn="base" hangingPunct="0">
              <a:lnSpc>
                <a:spcPct val="150000"/>
              </a:lnSpc>
              <a:spcBef>
                <a:spcPct val="0"/>
              </a:spcBef>
              <a:spcAft>
                <a:spcPct val="0"/>
              </a:spcAft>
            </a:pPr>
            <a:r>
              <a:rPr lang="id-ID" dirty="0"/>
              <a:t>sebuah dasar </a:t>
            </a:r>
            <a:r>
              <a:rPr lang="id-ID" dirty="0" err="1"/>
              <a:t>eksistensial</a:t>
            </a:r>
            <a:r>
              <a:rPr lang="id-ID" dirty="0"/>
              <a:t> yang mutlak. Dengan demikian, </a:t>
            </a:r>
            <a:r>
              <a:rPr lang="id-ID" dirty="0" err="1"/>
              <a:t>Dodds</a:t>
            </a:r>
            <a:r>
              <a:rPr lang="id-ID" dirty="0"/>
              <a:t> melihat Jalan Ketiga </a:t>
            </a:r>
            <a:endParaRPr lang="en-US" dirty="0"/>
          </a:p>
          <a:p>
            <a:pPr lvl="0" algn="just" eaLnBrk="0" fontAlgn="base" hangingPunct="0">
              <a:lnSpc>
                <a:spcPct val="150000"/>
              </a:lnSpc>
              <a:spcBef>
                <a:spcPct val="0"/>
              </a:spcBef>
              <a:spcAft>
                <a:spcPct val="0"/>
              </a:spcAft>
            </a:pPr>
            <a:r>
              <a:rPr lang="id-ID" dirty="0"/>
              <a:t>menetapkan Allah sebagai fondasi eksistensi yang mendasari keberadaan segala sesuatu di </a:t>
            </a:r>
            <a:endParaRPr lang="en-US" dirty="0"/>
          </a:p>
          <a:p>
            <a:pPr lvl="0" algn="just" eaLnBrk="0" fontAlgn="base" hangingPunct="0">
              <a:lnSpc>
                <a:spcPct val="150000"/>
              </a:lnSpc>
              <a:spcBef>
                <a:spcPct val="0"/>
              </a:spcBef>
              <a:spcAft>
                <a:spcPct val="0"/>
              </a:spcAft>
            </a:pPr>
            <a:r>
              <a:rPr lang="id-ID" dirty="0"/>
              <a:t>saat ini, bukan sekadar penyebab pertama dalam urutan kronologis masa lalu.</a:t>
            </a:r>
            <a:endParaRPr lang="en-US" altLang="id-ID" dirty="0">
              <a:latin typeface="Arial" panose="020B0604020202020204" pitchFamily="34" charset="0"/>
            </a:endParaRPr>
          </a:p>
        </p:txBody>
      </p:sp>
    </p:spTree>
    <p:extLst>
      <p:ext uri="{BB962C8B-B14F-4D97-AF65-F5344CB8AC3E}">
        <p14:creationId xmlns:p14="http://schemas.microsoft.com/office/powerpoint/2010/main" val="276075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F2DB5C93-F2D7-9DB6-B67C-AD3FA536B052}"/>
            </a:ext>
          </a:extLst>
        </p:cNvPr>
        <p:cNvGrpSpPr/>
        <p:nvPr/>
      </p:nvGrpSpPr>
      <p:grpSpPr>
        <a:xfrm>
          <a:off x="0" y="0"/>
          <a:ext cx="0" cy="0"/>
          <a:chOff x="0" y="0"/>
          <a:chExt cx="0" cy="0"/>
        </a:xfrm>
      </p:grpSpPr>
      <p:sp>
        <p:nvSpPr>
          <p:cNvPr id="8" name="Judul 1">
            <a:extLst>
              <a:ext uri="{FF2B5EF4-FFF2-40B4-BE49-F238E27FC236}">
                <a16:creationId xmlns:a16="http://schemas.microsoft.com/office/drawing/2014/main" id="{04948E38-A27A-2D6F-E3D8-E09E23F4160B}"/>
              </a:ext>
            </a:extLst>
          </p:cNvPr>
          <p:cNvSpPr>
            <a:spLocks noGrp="1"/>
          </p:cNvSpPr>
          <p:nvPr>
            <p:ph type="ctrTitle"/>
          </p:nvPr>
        </p:nvSpPr>
        <p:spPr>
          <a:xfrm>
            <a:off x="1524000" y="680720"/>
            <a:ext cx="9144000" cy="528320"/>
          </a:xfrm>
        </p:spPr>
        <p:txBody>
          <a:bodyPr>
            <a:normAutofit/>
          </a:bodyPr>
          <a:lstStyle/>
          <a:p>
            <a:r>
              <a:rPr lang="en-US" sz="2400" b="1" dirty="0"/>
              <a:t>Gradation</a:t>
            </a:r>
            <a:endParaRPr lang="id-ID" sz="2400" b="1" dirty="0"/>
          </a:p>
        </p:txBody>
      </p:sp>
      <p:sp>
        <p:nvSpPr>
          <p:cNvPr id="9" name="Rectangle 1">
            <a:extLst>
              <a:ext uri="{FF2B5EF4-FFF2-40B4-BE49-F238E27FC236}">
                <a16:creationId xmlns:a16="http://schemas.microsoft.com/office/drawing/2014/main" id="{87697A93-1B19-C923-2B34-7CB030EAD673}"/>
              </a:ext>
            </a:extLst>
          </p:cNvPr>
          <p:cNvSpPr>
            <a:spLocks noChangeArrowheads="1"/>
          </p:cNvSpPr>
          <p:nvPr/>
        </p:nvSpPr>
        <p:spPr bwMode="auto">
          <a:xfrm>
            <a:off x="6167087" y="3567851"/>
            <a:ext cx="65" cy="372538"/>
          </a:xfrm>
          <a:prstGeom prst="rect">
            <a:avLst/>
          </a:prstGeom>
          <a:solidFill>
            <a:srgbClr val="00B0F0">
              <a:alpha val="50000"/>
            </a:srgbClr>
          </a:solidFill>
          <a:ln>
            <a:noFill/>
          </a:ln>
          <a:effectLst/>
        </p:spPr>
        <p:txBody>
          <a:bodyPr vert="horz" wrap="none" lIns="0" tIns="0" rIns="0" bIns="0" numCol="1" anchor="ctr" anchorCtr="0" compatLnSpc="1">
            <a:prstTxWarp prst="textNoShape">
              <a:avLst/>
            </a:prstTxWarp>
            <a:spAutoFit/>
          </a:bodyPr>
          <a:lstStyle/>
          <a:p>
            <a:pPr algn="just">
              <a:lnSpc>
                <a:spcPct val="150000"/>
              </a:lnSpc>
            </a:pPr>
            <a:endParaRPr lang="id-ID" dirty="0"/>
          </a:p>
        </p:txBody>
      </p:sp>
      <p:sp>
        <p:nvSpPr>
          <p:cNvPr id="11" name="Rectangle 5">
            <a:extLst>
              <a:ext uri="{FF2B5EF4-FFF2-40B4-BE49-F238E27FC236}">
                <a16:creationId xmlns:a16="http://schemas.microsoft.com/office/drawing/2014/main" id="{447BF2C3-A791-210B-E659-3437F2F97146}"/>
              </a:ext>
            </a:extLst>
          </p:cNvPr>
          <p:cNvSpPr>
            <a:spLocks noChangeArrowheads="1"/>
          </p:cNvSpPr>
          <p:nvPr/>
        </p:nvSpPr>
        <p:spPr bwMode="auto">
          <a:xfrm>
            <a:off x="2441570" y="1399822"/>
            <a:ext cx="7308860" cy="4525726"/>
          </a:xfrm>
          <a:prstGeom prst="rect">
            <a:avLst/>
          </a:prstGeom>
          <a:solidFill>
            <a:srgbClr val="00B0F0">
              <a:alpha val="50000"/>
            </a:srgbClr>
          </a:solidFill>
          <a:ln>
            <a:noFill/>
          </a:ln>
          <a:effectLst/>
        </p:spPr>
        <p:txBody>
          <a:bodyPr vert="horz" wrap="none" lIns="0" tIns="0" rIns="0" bIns="0" numCol="1" spcCol="432000" anchor="ctr" anchorCtr="0" compatLnSpc="1">
            <a:prstTxWarp prst="textNoShape">
              <a:avLst/>
            </a:prstTxWarp>
            <a:spAutoFit/>
          </a:bodyPr>
          <a:lstStyle/>
          <a:p>
            <a:pPr lvl="0" algn="just" eaLnBrk="0" fontAlgn="base" hangingPunct="0">
              <a:lnSpc>
                <a:spcPct val="150000"/>
              </a:lnSpc>
              <a:spcBef>
                <a:spcPct val="0"/>
              </a:spcBef>
              <a:spcAft>
                <a:spcPct val="0"/>
              </a:spcAft>
            </a:pPr>
            <a:r>
              <a:rPr lang="id-ID" dirty="0"/>
              <a:t>Jalan Keempat, yang berargumen dari Derajat Kesempurnaan, didasarkan</a:t>
            </a:r>
            <a:endParaRPr lang="en-US" dirty="0"/>
          </a:p>
          <a:p>
            <a:pPr lvl="0" algn="just" eaLnBrk="0" fontAlgn="base" hangingPunct="0">
              <a:lnSpc>
                <a:spcPct val="150000"/>
              </a:lnSpc>
              <a:spcBef>
                <a:spcPct val="0"/>
              </a:spcBef>
              <a:spcAft>
                <a:spcPct val="0"/>
              </a:spcAft>
            </a:pPr>
            <a:r>
              <a:rPr lang="id-ID" dirty="0"/>
              <a:t>pada pengamatan bahwa kita mengenal adanya tingkatan nilai, kebaikan, </a:t>
            </a:r>
            <a:endParaRPr lang="en-US" dirty="0"/>
          </a:p>
          <a:p>
            <a:pPr lvl="0" algn="just" eaLnBrk="0" fontAlgn="base" hangingPunct="0">
              <a:lnSpc>
                <a:spcPct val="150000"/>
              </a:lnSpc>
              <a:spcBef>
                <a:spcPct val="0"/>
              </a:spcBef>
              <a:spcAft>
                <a:spcPct val="0"/>
              </a:spcAft>
            </a:pPr>
            <a:r>
              <a:rPr lang="id-ID" dirty="0"/>
              <a:t>atau kebenaran pada makhluk, di mana penilaian perbandingan ini </a:t>
            </a:r>
            <a:endParaRPr lang="en-US" dirty="0"/>
          </a:p>
          <a:p>
            <a:pPr lvl="0" algn="just" eaLnBrk="0" fontAlgn="base" hangingPunct="0">
              <a:lnSpc>
                <a:spcPct val="150000"/>
              </a:lnSpc>
              <a:spcBef>
                <a:spcPct val="0"/>
              </a:spcBef>
              <a:spcAft>
                <a:spcPct val="0"/>
              </a:spcAft>
            </a:pPr>
            <a:r>
              <a:rPr lang="id-ID" dirty="0"/>
              <a:t>menyiratkan perlunya suatu Standar Maksimal (yang paling benar dan baik). </a:t>
            </a:r>
            <a:endParaRPr lang="en-US" dirty="0"/>
          </a:p>
          <a:p>
            <a:pPr lvl="0" algn="just" eaLnBrk="0" fontAlgn="base" hangingPunct="0">
              <a:lnSpc>
                <a:spcPct val="150000"/>
              </a:lnSpc>
              <a:spcBef>
                <a:spcPct val="0"/>
              </a:spcBef>
              <a:spcAft>
                <a:spcPct val="0"/>
              </a:spcAft>
            </a:pPr>
            <a:r>
              <a:rPr lang="id-ID" dirty="0"/>
              <a:t>Wujud yang Maha Sempurna inilah yang dinamakan Allah sebagai sumber </a:t>
            </a:r>
            <a:endParaRPr lang="en-US" dirty="0"/>
          </a:p>
          <a:p>
            <a:pPr lvl="0" algn="just" eaLnBrk="0" fontAlgn="base" hangingPunct="0">
              <a:lnSpc>
                <a:spcPct val="150000"/>
              </a:lnSpc>
              <a:spcBef>
                <a:spcPct val="0"/>
              </a:spcBef>
              <a:spcAft>
                <a:spcPct val="0"/>
              </a:spcAft>
            </a:pPr>
            <a:r>
              <a:rPr lang="id-ID" dirty="0"/>
              <a:t>dari semua kesempurnaan. Michael J. </a:t>
            </a:r>
            <a:r>
              <a:rPr lang="id-ID" dirty="0" err="1"/>
              <a:t>Dodds</a:t>
            </a:r>
            <a:r>
              <a:rPr lang="id-ID" dirty="0"/>
              <a:t> membaca Jalan Keempat ini </a:t>
            </a:r>
            <a:endParaRPr lang="en-US" dirty="0"/>
          </a:p>
          <a:p>
            <a:pPr lvl="0" algn="just" eaLnBrk="0" fontAlgn="base" hangingPunct="0">
              <a:lnSpc>
                <a:spcPct val="150000"/>
              </a:lnSpc>
              <a:spcBef>
                <a:spcPct val="0"/>
              </a:spcBef>
              <a:spcAft>
                <a:spcPct val="0"/>
              </a:spcAft>
            </a:pPr>
            <a:r>
              <a:rPr lang="id-ID" dirty="0"/>
              <a:t>sebagai cara </a:t>
            </a:r>
            <a:r>
              <a:rPr lang="id-ID" dirty="0" err="1"/>
              <a:t>Aquinas</a:t>
            </a:r>
            <a:r>
              <a:rPr lang="id-ID" dirty="0"/>
              <a:t> menghubungkan pengalaman kita akan nilai dan derajat </a:t>
            </a:r>
            <a:endParaRPr lang="en-US" dirty="0"/>
          </a:p>
          <a:p>
            <a:pPr lvl="0" algn="just" eaLnBrk="0" fontAlgn="base" hangingPunct="0">
              <a:lnSpc>
                <a:spcPct val="150000"/>
              </a:lnSpc>
              <a:spcBef>
                <a:spcPct val="0"/>
              </a:spcBef>
              <a:spcAft>
                <a:spcPct val="0"/>
              </a:spcAft>
            </a:pPr>
            <a:r>
              <a:rPr lang="id-ID" dirty="0"/>
              <a:t>kebaikan di dunia ciptaan dengan atribut ilahi, dengan penekanan bahwa sifat</a:t>
            </a:r>
            <a:endParaRPr lang="en-US" dirty="0"/>
          </a:p>
          <a:p>
            <a:pPr lvl="0" algn="just" eaLnBrk="0" fontAlgn="base" hangingPunct="0">
              <a:lnSpc>
                <a:spcPct val="150000"/>
              </a:lnSpc>
              <a:spcBef>
                <a:spcPct val="0"/>
              </a:spcBef>
              <a:spcAft>
                <a:spcPct val="0"/>
              </a:spcAft>
            </a:pPr>
            <a:r>
              <a:rPr lang="id-ID" dirty="0"/>
              <a:t>-sifat ini diterapkan kepada Allah secara </a:t>
            </a:r>
            <a:r>
              <a:rPr lang="id-ID" dirty="0" err="1"/>
              <a:t>analogis</a:t>
            </a:r>
            <a:r>
              <a:rPr lang="en-US" dirty="0"/>
              <a:t> </a:t>
            </a:r>
            <a:r>
              <a:rPr lang="id-ID" dirty="0"/>
              <a:t>artinya, ada kemiripan tetapi</a:t>
            </a:r>
            <a:endParaRPr lang="en-US" dirty="0"/>
          </a:p>
          <a:p>
            <a:pPr lvl="0" algn="just" eaLnBrk="0" fontAlgn="base" hangingPunct="0">
              <a:lnSpc>
                <a:spcPct val="150000"/>
              </a:lnSpc>
              <a:spcBef>
                <a:spcPct val="0"/>
              </a:spcBef>
              <a:spcAft>
                <a:spcPct val="0"/>
              </a:spcAft>
            </a:pPr>
            <a:r>
              <a:rPr lang="id-ID" dirty="0"/>
              <a:t> juga perbedaan mendasar antara kebaikan pada makhluk dan Kebaikan pada </a:t>
            </a:r>
            <a:endParaRPr lang="en-US" dirty="0"/>
          </a:p>
          <a:p>
            <a:pPr lvl="0" algn="just" eaLnBrk="0" fontAlgn="base" hangingPunct="0">
              <a:lnSpc>
                <a:spcPct val="150000"/>
              </a:lnSpc>
              <a:spcBef>
                <a:spcPct val="0"/>
              </a:spcBef>
              <a:spcAft>
                <a:spcPct val="0"/>
              </a:spcAft>
            </a:pPr>
            <a:r>
              <a:rPr lang="id-ID" dirty="0"/>
              <a:t>Sang Pencipta.</a:t>
            </a:r>
            <a:endParaRPr lang="en-US" altLang="id-ID" dirty="0">
              <a:latin typeface="Arial" panose="020B0604020202020204" pitchFamily="34" charset="0"/>
            </a:endParaRPr>
          </a:p>
        </p:txBody>
      </p:sp>
    </p:spTree>
    <p:extLst>
      <p:ext uri="{BB962C8B-B14F-4D97-AF65-F5344CB8AC3E}">
        <p14:creationId xmlns:p14="http://schemas.microsoft.com/office/powerpoint/2010/main" val="2052735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201E1651-1576-49BE-EC99-A1F69699FA89}"/>
            </a:ext>
          </a:extLst>
        </p:cNvPr>
        <p:cNvGrpSpPr/>
        <p:nvPr/>
      </p:nvGrpSpPr>
      <p:grpSpPr>
        <a:xfrm>
          <a:off x="0" y="0"/>
          <a:ext cx="0" cy="0"/>
          <a:chOff x="0" y="0"/>
          <a:chExt cx="0" cy="0"/>
        </a:xfrm>
      </p:grpSpPr>
      <p:sp>
        <p:nvSpPr>
          <p:cNvPr id="8" name="Judul 1">
            <a:extLst>
              <a:ext uri="{FF2B5EF4-FFF2-40B4-BE49-F238E27FC236}">
                <a16:creationId xmlns:a16="http://schemas.microsoft.com/office/drawing/2014/main" id="{5DC41800-B978-1A38-A5C4-6B32ABC59603}"/>
              </a:ext>
            </a:extLst>
          </p:cNvPr>
          <p:cNvSpPr>
            <a:spLocks noGrp="1"/>
          </p:cNvSpPr>
          <p:nvPr>
            <p:ph type="ctrTitle"/>
          </p:nvPr>
        </p:nvSpPr>
        <p:spPr>
          <a:xfrm>
            <a:off x="1524000" y="680720"/>
            <a:ext cx="9144000" cy="528320"/>
          </a:xfrm>
        </p:spPr>
        <p:txBody>
          <a:bodyPr>
            <a:normAutofit/>
          </a:bodyPr>
          <a:lstStyle/>
          <a:p>
            <a:r>
              <a:rPr lang="en-US" sz="2400" b="1" dirty="0"/>
              <a:t>Order</a:t>
            </a:r>
            <a:endParaRPr lang="id-ID" sz="2400" b="1" dirty="0"/>
          </a:p>
        </p:txBody>
      </p:sp>
      <p:sp>
        <p:nvSpPr>
          <p:cNvPr id="9" name="Rectangle 1">
            <a:extLst>
              <a:ext uri="{FF2B5EF4-FFF2-40B4-BE49-F238E27FC236}">
                <a16:creationId xmlns:a16="http://schemas.microsoft.com/office/drawing/2014/main" id="{F655CF4B-1A19-1E17-CD5B-B079303C1534}"/>
              </a:ext>
            </a:extLst>
          </p:cNvPr>
          <p:cNvSpPr>
            <a:spLocks noChangeArrowheads="1"/>
          </p:cNvSpPr>
          <p:nvPr/>
        </p:nvSpPr>
        <p:spPr bwMode="auto">
          <a:xfrm>
            <a:off x="6167087" y="3567851"/>
            <a:ext cx="65" cy="372538"/>
          </a:xfrm>
          <a:prstGeom prst="rect">
            <a:avLst/>
          </a:prstGeom>
          <a:solidFill>
            <a:srgbClr val="00B0F0">
              <a:alpha val="50000"/>
            </a:srgbClr>
          </a:solidFill>
          <a:ln>
            <a:noFill/>
          </a:ln>
          <a:effectLst/>
        </p:spPr>
        <p:txBody>
          <a:bodyPr vert="horz" wrap="none" lIns="0" tIns="0" rIns="0" bIns="0" numCol="1" anchor="ctr" anchorCtr="0" compatLnSpc="1">
            <a:prstTxWarp prst="textNoShape">
              <a:avLst/>
            </a:prstTxWarp>
            <a:spAutoFit/>
          </a:bodyPr>
          <a:lstStyle/>
          <a:p>
            <a:pPr algn="just">
              <a:lnSpc>
                <a:spcPct val="150000"/>
              </a:lnSpc>
            </a:pPr>
            <a:endParaRPr lang="id-ID" dirty="0"/>
          </a:p>
        </p:txBody>
      </p:sp>
      <p:sp>
        <p:nvSpPr>
          <p:cNvPr id="11" name="Rectangle 5">
            <a:extLst>
              <a:ext uri="{FF2B5EF4-FFF2-40B4-BE49-F238E27FC236}">
                <a16:creationId xmlns:a16="http://schemas.microsoft.com/office/drawing/2014/main" id="{226328CD-9D42-3347-D249-52EFDC1A9785}"/>
              </a:ext>
            </a:extLst>
          </p:cNvPr>
          <p:cNvSpPr>
            <a:spLocks noChangeArrowheads="1"/>
          </p:cNvSpPr>
          <p:nvPr/>
        </p:nvSpPr>
        <p:spPr bwMode="auto">
          <a:xfrm>
            <a:off x="2226315" y="1399823"/>
            <a:ext cx="7739363" cy="4525726"/>
          </a:xfrm>
          <a:prstGeom prst="rect">
            <a:avLst/>
          </a:prstGeom>
          <a:solidFill>
            <a:srgbClr val="00B0F0">
              <a:alpha val="50000"/>
            </a:srgbClr>
          </a:solidFill>
          <a:ln>
            <a:noFill/>
          </a:ln>
          <a:effectLst/>
        </p:spPr>
        <p:txBody>
          <a:bodyPr vert="horz" wrap="none" lIns="0" tIns="0" rIns="0" bIns="0" numCol="1" spcCol="432000" anchor="ctr" anchorCtr="0" compatLnSpc="1">
            <a:prstTxWarp prst="textNoShape">
              <a:avLst/>
            </a:prstTxWarp>
            <a:spAutoFit/>
          </a:bodyPr>
          <a:lstStyle/>
          <a:p>
            <a:pPr lvl="0" algn="just" eaLnBrk="0" fontAlgn="base" hangingPunct="0">
              <a:lnSpc>
                <a:spcPct val="150000"/>
              </a:lnSpc>
              <a:spcBef>
                <a:spcPct val="0"/>
              </a:spcBef>
              <a:spcAft>
                <a:spcPct val="0"/>
              </a:spcAft>
            </a:pPr>
            <a:r>
              <a:rPr lang="id-ID" dirty="0"/>
              <a:t>Jalan Kelima, yang berargumen dari Tata Kelola Alam (</a:t>
            </a:r>
            <a:r>
              <a:rPr lang="id-ID" dirty="0" err="1"/>
              <a:t>Governance</a:t>
            </a:r>
            <a:r>
              <a:rPr lang="id-ID" dirty="0"/>
              <a:t> </a:t>
            </a:r>
            <a:r>
              <a:rPr lang="id-ID" dirty="0" err="1"/>
              <a:t>of</a:t>
            </a:r>
            <a:r>
              <a:rPr lang="id-ID" dirty="0"/>
              <a:t> </a:t>
            </a:r>
            <a:r>
              <a:rPr lang="id-ID" dirty="0" err="1"/>
              <a:t>the</a:t>
            </a:r>
            <a:r>
              <a:rPr lang="id-ID" dirty="0"/>
              <a:t> World), </a:t>
            </a:r>
            <a:endParaRPr lang="en-US" dirty="0"/>
          </a:p>
          <a:p>
            <a:pPr lvl="0" algn="just" eaLnBrk="0" fontAlgn="base" hangingPunct="0">
              <a:lnSpc>
                <a:spcPct val="150000"/>
              </a:lnSpc>
              <a:spcBef>
                <a:spcPct val="0"/>
              </a:spcBef>
              <a:spcAft>
                <a:spcPct val="0"/>
              </a:spcAft>
            </a:pPr>
            <a:r>
              <a:rPr lang="id-ID" dirty="0"/>
              <a:t>mengamati bahwa banyak benda tak-berakal bertindak secara konsisten menuju </a:t>
            </a:r>
            <a:endParaRPr lang="en-US" dirty="0"/>
          </a:p>
          <a:p>
            <a:pPr lvl="0" algn="just" eaLnBrk="0" fontAlgn="base" hangingPunct="0">
              <a:lnSpc>
                <a:spcPct val="150000"/>
              </a:lnSpc>
              <a:spcBef>
                <a:spcPct val="0"/>
              </a:spcBef>
              <a:spcAft>
                <a:spcPct val="0"/>
              </a:spcAft>
            </a:pPr>
            <a:r>
              <a:rPr lang="id-ID" dirty="0"/>
              <a:t>tujuan tertentu, dan karena benda-benda ini tidak memiliki akal sendiri, tindakan </a:t>
            </a:r>
            <a:endParaRPr lang="en-US" dirty="0"/>
          </a:p>
          <a:p>
            <a:pPr lvl="0" algn="just" eaLnBrk="0" fontAlgn="base" hangingPunct="0">
              <a:lnSpc>
                <a:spcPct val="150000"/>
              </a:lnSpc>
              <a:spcBef>
                <a:spcPct val="0"/>
              </a:spcBef>
              <a:spcAft>
                <a:spcPct val="0"/>
              </a:spcAft>
            </a:pPr>
            <a:r>
              <a:rPr lang="id-ID" dirty="0"/>
              <a:t>teratur tersebut harus diarahkan oleh sesuatu yang berakal</a:t>
            </a:r>
            <a:r>
              <a:rPr lang="en-US" dirty="0"/>
              <a:t> </a:t>
            </a:r>
            <a:r>
              <a:rPr lang="id-ID" dirty="0"/>
              <a:t>yaitu Pengatur atau </a:t>
            </a:r>
            <a:endParaRPr lang="en-US" dirty="0"/>
          </a:p>
          <a:p>
            <a:pPr lvl="0" algn="just" eaLnBrk="0" fontAlgn="base" hangingPunct="0">
              <a:lnSpc>
                <a:spcPct val="150000"/>
              </a:lnSpc>
              <a:spcBef>
                <a:spcPct val="0"/>
              </a:spcBef>
              <a:spcAft>
                <a:spcPct val="0"/>
              </a:spcAft>
            </a:pPr>
            <a:r>
              <a:rPr lang="id-ID" dirty="0"/>
              <a:t>Pengetahuan Tertinggi (Allah). Michael J. </a:t>
            </a:r>
            <a:r>
              <a:rPr lang="id-ID" dirty="0" err="1"/>
              <a:t>Dodds</a:t>
            </a:r>
            <a:r>
              <a:rPr lang="id-ID" dirty="0"/>
              <a:t> menekankan bahwa </a:t>
            </a:r>
            <a:r>
              <a:rPr lang="id-ID" dirty="0" err="1"/>
              <a:t>Aquinas</a:t>
            </a:r>
            <a:r>
              <a:rPr lang="id-ID" dirty="0"/>
              <a:t> </a:t>
            </a:r>
            <a:endParaRPr lang="en-US" dirty="0"/>
          </a:p>
          <a:p>
            <a:pPr lvl="0" algn="just" eaLnBrk="0" fontAlgn="base" hangingPunct="0">
              <a:lnSpc>
                <a:spcPct val="150000"/>
              </a:lnSpc>
              <a:spcBef>
                <a:spcPct val="0"/>
              </a:spcBef>
              <a:spcAft>
                <a:spcPct val="0"/>
              </a:spcAft>
            </a:pPr>
            <a:r>
              <a:rPr lang="id-ID" dirty="0"/>
              <a:t>menggunakan gagasan kausalitas final (arah tujuan ala Aristoteles) untuk </a:t>
            </a:r>
            <a:endParaRPr lang="en-US" dirty="0"/>
          </a:p>
          <a:p>
            <a:pPr lvl="0" algn="just" eaLnBrk="0" fontAlgn="base" hangingPunct="0">
              <a:lnSpc>
                <a:spcPct val="150000"/>
              </a:lnSpc>
              <a:spcBef>
                <a:spcPct val="0"/>
              </a:spcBef>
              <a:spcAft>
                <a:spcPct val="0"/>
              </a:spcAft>
            </a:pPr>
            <a:r>
              <a:rPr lang="id-ID" dirty="0"/>
              <a:t>menunjuk pada </a:t>
            </a:r>
            <a:r>
              <a:rPr lang="id-ID" dirty="0" err="1"/>
              <a:t>providensia</a:t>
            </a:r>
            <a:r>
              <a:rPr lang="id-ID" dirty="0"/>
              <a:t> atau tata kelola ilahi yang hadir secara imanen dalam </a:t>
            </a:r>
            <a:endParaRPr lang="en-US" dirty="0"/>
          </a:p>
          <a:p>
            <a:pPr lvl="0" algn="just" eaLnBrk="0" fontAlgn="base" hangingPunct="0">
              <a:lnSpc>
                <a:spcPct val="150000"/>
              </a:lnSpc>
              <a:spcBef>
                <a:spcPct val="0"/>
              </a:spcBef>
              <a:spcAft>
                <a:spcPct val="0"/>
              </a:spcAft>
            </a:pPr>
            <a:r>
              <a:rPr lang="id-ID" dirty="0"/>
              <a:t>keteraturan alam. Dengan demikian, </a:t>
            </a:r>
            <a:r>
              <a:rPr lang="id-ID" dirty="0" err="1"/>
              <a:t>Dodds</a:t>
            </a:r>
            <a:r>
              <a:rPr lang="id-ID" dirty="0"/>
              <a:t> membedakan argumen ini dari </a:t>
            </a:r>
            <a:endParaRPr lang="en-US" dirty="0"/>
          </a:p>
          <a:p>
            <a:pPr lvl="0" algn="just" eaLnBrk="0" fontAlgn="base" hangingPunct="0">
              <a:lnSpc>
                <a:spcPct val="150000"/>
              </a:lnSpc>
              <a:spcBef>
                <a:spcPct val="0"/>
              </a:spcBef>
              <a:spcAft>
                <a:spcPct val="0"/>
              </a:spcAft>
            </a:pPr>
            <a:r>
              <a:rPr lang="id-ID" dirty="0"/>
              <a:t>argumentasi desain modern yang berfokus pada kompleksitas mekanis, melainkan </a:t>
            </a:r>
            <a:endParaRPr lang="en-US" dirty="0"/>
          </a:p>
          <a:p>
            <a:pPr lvl="0" algn="just" eaLnBrk="0" fontAlgn="base" hangingPunct="0">
              <a:lnSpc>
                <a:spcPct val="150000"/>
              </a:lnSpc>
              <a:spcBef>
                <a:spcPct val="0"/>
              </a:spcBef>
              <a:spcAft>
                <a:spcPct val="0"/>
              </a:spcAft>
            </a:pPr>
            <a:r>
              <a:rPr lang="id-ID" dirty="0"/>
              <a:t>menyoroti penekanan </a:t>
            </a:r>
            <a:r>
              <a:rPr lang="id-ID" dirty="0" err="1"/>
              <a:t>Aquinas</a:t>
            </a:r>
            <a:r>
              <a:rPr lang="id-ID" dirty="0"/>
              <a:t> pada orientasi tujuan yang inheren dalam proses-</a:t>
            </a:r>
            <a:endParaRPr lang="en-US" dirty="0"/>
          </a:p>
          <a:p>
            <a:pPr lvl="0" algn="just" eaLnBrk="0" fontAlgn="base" hangingPunct="0">
              <a:lnSpc>
                <a:spcPct val="150000"/>
              </a:lnSpc>
              <a:spcBef>
                <a:spcPct val="0"/>
              </a:spcBef>
              <a:spcAft>
                <a:spcPct val="0"/>
              </a:spcAft>
            </a:pPr>
            <a:r>
              <a:rPr lang="id-ID" dirty="0"/>
              <a:t>proses alami itu sendiri.</a:t>
            </a:r>
            <a:endParaRPr lang="en-US" altLang="id-ID" dirty="0">
              <a:latin typeface="Arial" panose="020B0604020202020204" pitchFamily="34" charset="0"/>
            </a:endParaRPr>
          </a:p>
        </p:txBody>
      </p:sp>
    </p:spTree>
    <p:extLst>
      <p:ext uri="{BB962C8B-B14F-4D97-AF65-F5344CB8AC3E}">
        <p14:creationId xmlns:p14="http://schemas.microsoft.com/office/powerpoint/2010/main" val="307898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C1E8D050-065D-4C54-E34C-82F425EB2A91}"/>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911853B1-AFD2-2D0B-19EB-697FF3A1CF95}"/>
              </a:ext>
            </a:extLst>
          </p:cNvPr>
          <p:cNvSpPr>
            <a:spLocks noGrp="1"/>
          </p:cNvSpPr>
          <p:nvPr>
            <p:ph type="ctrTitle"/>
          </p:nvPr>
        </p:nvSpPr>
        <p:spPr>
          <a:xfrm>
            <a:off x="1524000" y="3159760"/>
            <a:ext cx="9144000" cy="1737360"/>
          </a:xfrm>
        </p:spPr>
        <p:txBody>
          <a:bodyPr>
            <a:normAutofit fontScale="90000"/>
          </a:bodyPr>
          <a:lstStyle/>
          <a:p>
            <a:r>
              <a:rPr lang="en-US" b="1" dirty="0" err="1">
                <a:latin typeface="Arial Black" panose="020B0A04020102020204" pitchFamily="34" charset="0"/>
              </a:rPr>
              <a:t>Sesi</a:t>
            </a:r>
            <a:r>
              <a:rPr lang="en-US" b="1" dirty="0">
                <a:latin typeface="Arial Black" panose="020B0A04020102020204" pitchFamily="34" charset="0"/>
              </a:rPr>
              <a:t> 2 </a:t>
            </a:r>
            <a:br>
              <a:rPr lang="en-US" b="1" dirty="0">
                <a:latin typeface="Arial Black" panose="020B0A04020102020204" pitchFamily="34" charset="0"/>
              </a:rPr>
            </a:br>
            <a:r>
              <a:rPr lang="en-US" b="1" dirty="0"/>
              <a:t>Sifat-Sifat Ilahi</a:t>
            </a:r>
            <a:br>
              <a:rPr lang="en-US" b="1" dirty="0"/>
            </a:br>
            <a:r>
              <a:rPr lang="en-US" b="1" dirty="0"/>
              <a:t>(</a:t>
            </a:r>
            <a:r>
              <a:rPr lang="en-US" b="1" dirty="0" err="1"/>
              <a:t>Atribut-aribut</a:t>
            </a:r>
            <a:r>
              <a:rPr lang="en-US" b="1" dirty="0"/>
              <a:t> Tuhan)</a:t>
            </a:r>
            <a:br>
              <a:rPr lang="en-US" b="1" dirty="0"/>
            </a:br>
            <a:endParaRPr lang="id-ID" sz="3600" b="1" dirty="0">
              <a:latin typeface="Arial Black" panose="020B0A04020102020204" pitchFamily="34" charset="0"/>
            </a:endParaRPr>
          </a:p>
        </p:txBody>
      </p:sp>
    </p:spTree>
    <p:extLst>
      <p:ext uri="{BB962C8B-B14F-4D97-AF65-F5344CB8AC3E}">
        <p14:creationId xmlns:p14="http://schemas.microsoft.com/office/powerpoint/2010/main" val="517398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DE193367-F1AD-2BB5-2FB3-A06C6AFAE1F9}"/>
            </a:ext>
          </a:extLst>
        </p:cNvPr>
        <p:cNvGrpSpPr/>
        <p:nvPr/>
      </p:nvGrpSpPr>
      <p:grpSpPr>
        <a:xfrm>
          <a:off x="0" y="0"/>
          <a:ext cx="0" cy="0"/>
          <a:chOff x="0" y="0"/>
          <a:chExt cx="0" cy="0"/>
        </a:xfrm>
      </p:grpSpPr>
      <p:sp>
        <p:nvSpPr>
          <p:cNvPr id="3" name="Subjudul 2">
            <a:extLst>
              <a:ext uri="{FF2B5EF4-FFF2-40B4-BE49-F238E27FC236}">
                <a16:creationId xmlns:a16="http://schemas.microsoft.com/office/drawing/2014/main" id="{073A9B9A-7175-2363-D544-5F3AE1D5DCB0}"/>
              </a:ext>
            </a:extLst>
          </p:cNvPr>
          <p:cNvSpPr>
            <a:spLocks noGrp="1"/>
          </p:cNvSpPr>
          <p:nvPr>
            <p:ph type="subTitle" idx="1"/>
          </p:nvPr>
        </p:nvSpPr>
        <p:spPr>
          <a:xfrm>
            <a:off x="1524000" y="1305560"/>
            <a:ext cx="9144000" cy="4246879"/>
          </a:xfrm>
          <a:solidFill>
            <a:srgbClr val="00B0F0">
              <a:alpha val="50000"/>
            </a:srgbClr>
          </a:solidFill>
        </p:spPr>
        <p:txBody>
          <a:bodyPr>
            <a:normAutofit fontScale="85000" lnSpcReduction="20000"/>
          </a:bodyPr>
          <a:lstStyle/>
          <a:p>
            <a:r>
              <a:rPr lang="id-ID" b="1" dirty="0"/>
              <a:t>Latar Belakang</a:t>
            </a:r>
          </a:p>
          <a:p>
            <a:pPr algn="just"/>
            <a:r>
              <a:rPr lang="id-ID" dirty="0"/>
              <a:t>Bagi Thomas </a:t>
            </a:r>
            <a:r>
              <a:rPr lang="id-ID" dirty="0" err="1"/>
              <a:t>Aquinas</a:t>
            </a:r>
            <a:r>
              <a:rPr lang="id-ID" dirty="0"/>
              <a:t>, pemahaman tentang sifat-sifat ilahi atau atribut-atribut Tuhan didasarkan pada metode teologis yang menggabungkan akal dan wahyu. Ia berpendapat bahwa manusia dapat mengetahui sesuatu tentang Tuhan dengan mengamati dunia ciptaan, meskipun pengetahuan itu tidak pernah sempurna. Konsep ini muncul dari pemahaman bahwa Tuhan adalah Kesempurnaan yang paling utama, dan sifat-sifat seperti kebaikan, kesederhanaan, atau kemahakuasaan pada-Nya bersifat transenden dan tidak terbatas.</a:t>
            </a:r>
          </a:p>
          <a:p>
            <a:r>
              <a:rPr lang="id-ID" b="1" dirty="0"/>
              <a:t>Tujuan</a:t>
            </a:r>
          </a:p>
          <a:p>
            <a:pPr algn="just"/>
            <a:r>
              <a:rPr lang="id-ID" dirty="0"/>
              <a:t>Tujuan utama dari pembahasan sifat-sifat ilahi adalah untuk menghindari pemahaman yang </a:t>
            </a:r>
            <a:r>
              <a:rPr lang="id-ID" dirty="0" err="1"/>
              <a:t>antropomorfik</a:t>
            </a:r>
            <a:r>
              <a:rPr lang="id-ID" dirty="0"/>
              <a:t> atau keliru tentang Tuhan. Dengan memahami bahwa Tuhan adalah </a:t>
            </a:r>
            <a:r>
              <a:rPr lang="id-ID" dirty="0" err="1"/>
              <a:t>Mahasempurna</a:t>
            </a:r>
            <a:r>
              <a:rPr lang="id-ID" dirty="0"/>
              <a:t>, </a:t>
            </a:r>
            <a:r>
              <a:rPr lang="id-ID" dirty="0" err="1"/>
              <a:t>Mahasatu</a:t>
            </a:r>
            <a:r>
              <a:rPr lang="id-ID" dirty="0"/>
              <a:t>, dan tidak berubah, kita dapat membentuk pemahaman yang lebih akurat tentang esensi-Nya. Pemahaman ini juga menjadi fondasi untuk menjawab pertanyaan-pertanyaan teologis yang lebih kompleks, seperti bagaimana Tuhan yang tidak berubah dapat berinteraksi dengan dunia yang terus berubah.</a:t>
            </a:r>
          </a:p>
        </p:txBody>
      </p:sp>
    </p:spTree>
    <p:extLst>
      <p:ext uri="{BB962C8B-B14F-4D97-AF65-F5344CB8AC3E}">
        <p14:creationId xmlns:p14="http://schemas.microsoft.com/office/powerpoint/2010/main" val="1101194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7678F7D2-A5FA-CC76-04EA-8ACF0247483F}"/>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C289FDD5-CD7E-726C-92EA-70FB4520009D}"/>
              </a:ext>
            </a:extLst>
          </p:cNvPr>
          <p:cNvSpPr>
            <a:spLocks noGrp="1"/>
          </p:cNvSpPr>
          <p:nvPr>
            <p:ph type="ctrTitle"/>
          </p:nvPr>
        </p:nvSpPr>
        <p:spPr>
          <a:xfrm>
            <a:off x="1524000" y="1076959"/>
            <a:ext cx="9144000" cy="1503680"/>
          </a:xfrm>
        </p:spPr>
        <p:txBody>
          <a:bodyPr>
            <a:normAutofit fontScale="90000"/>
          </a:bodyPr>
          <a:lstStyle/>
          <a:p>
            <a:r>
              <a:rPr lang="id-ID" b="1" dirty="0"/>
              <a:t>Kesederhanaan Ilahi dan Kesempurnaan</a:t>
            </a:r>
          </a:p>
        </p:txBody>
      </p:sp>
      <p:sp>
        <p:nvSpPr>
          <p:cNvPr id="3" name="Subjudul 2">
            <a:extLst>
              <a:ext uri="{FF2B5EF4-FFF2-40B4-BE49-F238E27FC236}">
                <a16:creationId xmlns:a16="http://schemas.microsoft.com/office/drawing/2014/main" id="{D0267C44-4A04-F355-23DC-E4463FBD0154}"/>
              </a:ext>
            </a:extLst>
          </p:cNvPr>
          <p:cNvSpPr>
            <a:spLocks noGrp="1"/>
          </p:cNvSpPr>
          <p:nvPr>
            <p:ph type="subTitle" idx="1"/>
          </p:nvPr>
        </p:nvSpPr>
        <p:spPr>
          <a:xfrm>
            <a:off x="1524000" y="2936241"/>
            <a:ext cx="9144000" cy="2844800"/>
          </a:xfrm>
          <a:solidFill>
            <a:srgbClr val="00B0F0">
              <a:alpha val="50000"/>
            </a:srgbClr>
          </a:solidFill>
        </p:spPr>
        <p:txBody>
          <a:bodyPr>
            <a:normAutofit/>
          </a:bodyPr>
          <a:lstStyle/>
          <a:p>
            <a:pPr algn="just"/>
            <a:r>
              <a:rPr lang="id-ID" dirty="0"/>
              <a:t>Kesederhanaan Ilahi adalah atribut fundamental yang menyatakan bahwa Tuhan tidak memiliki komposisi apa pun. Menurut </a:t>
            </a:r>
            <a:r>
              <a:rPr lang="id-ID" dirty="0" err="1"/>
              <a:t>Aquinas</a:t>
            </a:r>
            <a:r>
              <a:rPr lang="id-ID" dirty="0"/>
              <a:t>, Tuhan tidak tersusun dari materi, bentuk, substansi, atau </a:t>
            </a:r>
            <a:r>
              <a:rPr lang="id-ID" dirty="0" err="1"/>
              <a:t>aksiden</a:t>
            </a:r>
            <a:r>
              <a:rPr lang="id-ID" dirty="0"/>
              <a:t>. Paling penting, dalam diri Tuhan, esensi-Nya identik dengan eksistensi-Nya. Berbeda dengan makhluk yang menerima eksistensi, Tuhan adalah </a:t>
            </a:r>
            <a:r>
              <a:rPr lang="id-ID" i="1" dirty="0" err="1"/>
              <a:t>ipsum</a:t>
            </a:r>
            <a:r>
              <a:rPr lang="id-ID" i="1" dirty="0"/>
              <a:t> </a:t>
            </a:r>
            <a:r>
              <a:rPr lang="id-ID" i="1" dirty="0" err="1"/>
              <a:t>esse</a:t>
            </a:r>
            <a:r>
              <a:rPr lang="id-ID" i="1" dirty="0"/>
              <a:t> </a:t>
            </a:r>
            <a:r>
              <a:rPr lang="id-ID" i="1" dirty="0" err="1"/>
              <a:t>subsistens</a:t>
            </a:r>
            <a:r>
              <a:rPr lang="id-ID" dirty="0"/>
              <a:t> (Eksistensi itu sendiri yang ada). Karena tidak ada komposisi, Tuhan tidak dapat berubah, tidak dapat dibagi, dan semua atribut-Nya adalah esensi-Nya sendiri.</a:t>
            </a:r>
          </a:p>
        </p:txBody>
      </p:sp>
    </p:spTree>
    <p:extLst>
      <p:ext uri="{BB962C8B-B14F-4D97-AF65-F5344CB8AC3E}">
        <p14:creationId xmlns:p14="http://schemas.microsoft.com/office/powerpoint/2010/main" val="1206620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5929D142-0C0F-BD95-ADA6-E10774A80D6E}"/>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B5FDEEBC-CC43-2CE8-B811-10CBCAB17237}"/>
              </a:ext>
            </a:extLst>
          </p:cNvPr>
          <p:cNvSpPr>
            <a:spLocks noGrp="1"/>
          </p:cNvSpPr>
          <p:nvPr>
            <p:ph type="ctrTitle"/>
          </p:nvPr>
        </p:nvSpPr>
        <p:spPr>
          <a:xfrm>
            <a:off x="1524000" y="1076959"/>
            <a:ext cx="9144000" cy="1503680"/>
          </a:xfrm>
        </p:spPr>
        <p:txBody>
          <a:bodyPr>
            <a:normAutofit/>
          </a:bodyPr>
          <a:lstStyle/>
          <a:p>
            <a:r>
              <a:rPr lang="en-US" b="1" dirty="0" err="1"/>
              <a:t>Infinitas</a:t>
            </a:r>
            <a:endParaRPr lang="id-ID" b="1" dirty="0"/>
          </a:p>
        </p:txBody>
      </p:sp>
      <p:sp>
        <p:nvSpPr>
          <p:cNvPr id="3" name="Subjudul 2">
            <a:extLst>
              <a:ext uri="{FF2B5EF4-FFF2-40B4-BE49-F238E27FC236}">
                <a16:creationId xmlns:a16="http://schemas.microsoft.com/office/drawing/2014/main" id="{01518237-B5FC-36F3-3379-F270D4740FBC}"/>
              </a:ext>
            </a:extLst>
          </p:cNvPr>
          <p:cNvSpPr>
            <a:spLocks noGrp="1"/>
          </p:cNvSpPr>
          <p:nvPr>
            <p:ph type="subTitle" idx="1"/>
          </p:nvPr>
        </p:nvSpPr>
        <p:spPr>
          <a:xfrm>
            <a:off x="1524000" y="2936241"/>
            <a:ext cx="9144000" cy="2844800"/>
          </a:xfrm>
          <a:solidFill>
            <a:srgbClr val="00B0F0">
              <a:alpha val="50000"/>
            </a:srgbClr>
          </a:solidFill>
        </p:spPr>
        <p:txBody>
          <a:bodyPr>
            <a:normAutofit/>
          </a:bodyPr>
          <a:lstStyle/>
          <a:p>
            <a:pPr algn="just"/>
            <a:r>
              <a:rPr lang="id-ID" dirty="0" err="1"/>
              <a:t>infinitas</a:t>
            </a:r>
            <a:r>
              <a:rPr lang="id-ID" dirty="0"/>
              <a:t> (</a:t>
            </a:r>
            <a:r>
              <a:rPr lang="id-ID" dirty="0" err="1"/>
              <a:t>ketakterbatasan</a:t>
            </a:r>
            <a:r>
              <a:rPr lang="id-ID" dirty="0"/>
              <a:t>) Tuhan berasal dari atribut kesederhanaan </a:t>
            </a:r>
            <a:r>
              <a:rPr lang="id-ID" dirty="0" err="1"/>
              <a:t>ilahi-Nya</a:t>
            </a:r>
            <a:r>
              <a:rPr lang="id-ID" dirty="0"/>
              <a:t>. Karena Tuhan tidak memiliki komposisi apa pun, Ia tidak memiliki batasan. Hal ini berbeda dengan makhluk ciptaan, yang dibatasi oleh materi (bahan dasar) dan bentuk (esensi). Tuhan tidak dibatasi oleh ruang, waktu, atau potensi apa pun, karena Ia adalah </a:t>
            </a:r>
            <a:r>
              <a:rPr lang="id-ID" dirty="0" err="1"/>
              <a:t>aktus</a:t>
            </a:r>
            <a:r>
              <a:rPr lang="id-ID" dirty="0"/>
              <a:t> murni (</a:t>
            </a:r>
            <a:r>
              <a:rPr lang="id-ID" i="1" dirty="0" err="1"/>
              <a:t>actus</a:t>
            </a:r>
            <a:r>
              <a:rPr lang="id-ID" i="1" dirty="0"/>
              <a:t> purus</a:t>
            </a:r>
            <a:r>
              <a:rPr lang="id-ID" dirty="0"/>
              <a:t>), yaitu keberadaan yang sepenuhnya direalisasikan tanpa potensi untuk menjadi sesuatu yang lain. Oleh karena itu, bagi </a:t>
            </a:r>
            <a:r>
              <a:rPr lang="id-ID" dirty="0" err="1"/>
              <a:t>Aquinas</a:t>
            </a:r>
            <a:r>
              <a:rPr lang="id-ID" dirty="0"/>
              <a:t>, Tuhan adalah tak terbatas dalam esensi-Nya.</a:t>
            </a:r>
          </a:p>
        </p:txBody>
      </p:sp>
    </p:spTree>
    <p:extLst>
      <p:ext uri="{BB962C8B-B14F-4D97-AF65-F5344CB8AC3E}">
        <p14:creationId xmlns:p14="http://schemas.microsoft.com/office/powerpoint/2010/main" val="1537258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BA89C825-5E85-9A16-88D6-2F1ADD419D31}"/>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118BA6AC-1E4D-8FF2-A090-47319E1C3156}"/>
              </a:ext>
            </a:extLst>
          </p:cNvPr>
          <p:cNvSpPr>
            <a:spLocks noGrp="1"/>
          </p:cNvSpPr>
          <p:nvPr>
            <p:ph type="ctrTitle"/>
          </p:nvPr>
        </p:nvSpPr>
        <p:spPr>
          <a:xfrm>
            <a:off x="1524000" y="1076959"/>
            <a:ext cx="9144000" cy="995681"/>
          </a:xfrm>
        </p:spPr>
        <p:txBody>
          <a:bodyPr>
            <a:normAutofit/>
          </a:bodyPr>
          <a:lstStyle/>
          <a:p>
            <a:r>
              <a:rPr lang="en-US" b="1" dirty="0" err="1"/>
              <a:t>Transendensi</a:t>
            </a:r>
            <a:endParaRPr lang="id-ID" b="1" dirty="0"/>
          </a:p>
        </p:txBody>
      </p:sp>
      <p:sp>
        <p:nvSpPr>
          <p:cNvPr id="3" name="Subjudul 2">
            <a:extLst>
              <a:ext uri="{FF2B5EF4-FFF2-40B4-BE49-F238E27FC236}">
                <a16:creationId xmlns:a16="http://schemas.microsoft.com/office/drawing/2014/main" id="{C2DBEDFC-F98C-DE87-21CF-2E0DCA9834A9}"/>
              </a:ext>
            </a:extLst>
          </p:cNvPr>
          <p:cNvSpPr>
            <a:spLocks noGrp="1"/>
          </p:cNvSpPr>
          <p:nvPr>
            <p:ph type="subTitle" idx="1"/>
          </p:nvPr>
        </p:nvSpPr>
        <p:spPr>
          <a:xfrm>
            <a:off x="1524000" y="1981201"/>
            <a:ext cx="9144000" cy="3241039"/>
          </a:xfrm>
          <a:solidFill>
            <a:srgbClr val="00B0F0">
              <a:alpha val="50000"/>
            </a:srgbClr>
          </a:solidFill>
        </p:spPr>
        <p:txBody>
          <a:bodyPr>
            <a:normAutofit/>
          </a:bodyPr>
          <a:lstStyle/>
          <a:p>
            <a:pPr algn="just"/>
            <a:r>
              <a:rPr lang="en-US" dirty="0"/>
              <a:t>B</a:t>
            </a:r>
            <a:r>
              <a:rPr lang="id-ID" dirty="0" err="1"/>
              <a:t>erarti</a:t>
            </a:r>
            <a:r>
              <a:rPr lang="id-ID" dirty="0"/>
              <a:t> bahwa Tuhan berada di luar dan melampaui seluruh ciptaan-Nya. Tuhan tidak terikat oleh ruang, waktu, atau batasan apa pun yang berlaku pada dunia materi. Ini berbeda dari imanensi Tuhan, di mana Dia hadir dan bertindak di dalam ciptaan. </a:t>
            </a:r>
            <a:r>
              <a:rPr lang="id-ID" dirty="0" err="1"/>
              <a:t>Transendensi</a:t>
            </a:r>
            <a:r>
              <a:rPr lang="id-ID" dirty="0"/>
              <a:t> ilahi berasal dari sifat-sifat Tuhan lainnya, seperti </a:t>
            </a:r>
            <a:r>
              <a:rPr lang="id-ID" dirty="0" err="1"/>
              <a:t>ketidakterbatasan</a:t>
            </a:r>
            <a:r>
              <a:rPr lang="id-ID" dirty="0"/>
              <a:t> (</a:t>
            </a:r>
            <a:r>
              <a:rPr lang="id-ID" i="1" dirty="0" err="1"/>
              <a:t>infinitas</a:t>
            </a:r>
            <a:r>
              <a:rPr lang="id-ID" dirty="0"/>
              <a:t>), kesederhanaan, dan kesempurnaan. Karena Tuhan adalah </a:t>
            </a:r>
            <a:r>
              <a:rPr lang="id-ID" i="1" dirty="0" err="1"/>
              <a:t>ipsum</a:t>
            </a:r>
            <a:r>
              <a:rPr lang="id-ID" i="1" dirty="0"/>
              <a:t> </a:t>
            </a:r>
            <a:r>
              <a:rPr lang="id-ID" i="1" dirty="0" err="1"/>
              <a:t>esse</a:t>
            </a:r>
            <a:r>
              <a:rPr lang="id-ID" i="1" dirty="0"/>
              <a:t> </a:t>
            </a:r>
            <a:r>
              <a:rPr lang="id-ID" i="1" dirty="0" err="1"/>
              <a:t>subsistens</a:t>
            </a:r>
            <a:r>
              <a:rPr lang="id-ID" dirty="0"/>
              <a:t> (Eksistensi itu sendiri), Dia tidak menerima keberadaan dari siapa pun atau apa pun. Oleh karena itu, keberadaan-Nya sepenuhnya mandiri dan berbeda dari keberadaan makhluk ciptaan.</a:t>
            </a:r>
          </a:p>
        </p:txBody>
      </p:sp>
    </p:spTree>
    <p:extLst>
      <p:ext uri="{BB962C8B-B14F-4D97-AF65-F5344CB8AC3E}">
        <p14:creationId xmlns:p14="http://schemas.microsoft.com/office/powerpoint/2010/main" val="1730153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160E12F2-0756-37B3-70C7-E778FC01A41D}"/>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72FB5129-D1E8-68B5-F95B-25343B6D15E7}"/>
              </a:ext>
            </a:extLst>
          </p:cNvPr>
          <p:cNvSpPr>
            <a:spLocks noGrp="1"/>
          </p:cNvSpPr>
          <p:nvPr>
            <p:ph type="ctrTitle"/>
          </p:nvPr>
        </p:nvSpPr>
        <p:spPr>
          <a:xfrm>
            <a:off x="1524000" y="1076959"/>
            <a:ext cx="9144000" cy="995681"/>
          </a:xfrm>
        </p:spPr>
        <p:txBody>
          <a:bodyPr>
            <a:normAutofit/>
          </a:bodyPr>
          <a:lstStyle/>
          <a:p>
            <a:r>
              <a:rPr lang="en-US" b="1" dirty="0" err="1"/>
              <a:t>Imanensi</a:t>
            </a:r>
            <a:endParaRPr lang="id-ID" b="1" dirty="0"/>
          </a:p>
        </p:txBody>
      </p:sp>
      <p:sp>
        <p:nvSpPr>
          <p:cNvPr id="3" name="Subjudul 2">
            <a:extLst>
              <a:ext uri="{FF2B5EF4-FFF2-40B4-BE49-F238E27FC236}">
                <a16:creationId xmlns:a16="http://schemas.microsoft.com/office/drawing/2014/main" id="{2681F434-AA3A-2F34-628F-6F676BDA29FB}"/>
              </a:ext>
            </a:extLst>
          </p:cNvPr>
          <p:cNvSpPr>
            <a:spLocks noGrp="1"/>
          </p:cNvSpPr>
          <p:nvPr>
            <p:ph type="subTitle" idx="1"/>
          </p:nvPr>
        </p:nvSpPr>
        <p:spPr>
          <a:xfrm>
            <a:off x="1524000" y="2326640"/>
            <a:ext cx="9144000" cy="2895600"/>
          </a:xfrm>
          <a:solidFill>
            <a:srgbClr val="00B0F0">
              <a:alpha val="50000"/>
            </a:srgbClr>
          </a:solidFill>
        </p:spPr>
        <p:txBody>
          <a:bodyPr>
            <a:normAutofit/>
          </a:bodyPr>
          <a:lstStyle/>
          <a:p>
            <a:pPr lvl="0" algn="just" fontAlgn="base"/>
            <a:r>
              <a:rPr lang="en-US" dirty="0"/>
              <a:t>B</a:t>
            </a:r>
            <a:r>
              <a:rPr lang="id-ID" dirty="0" err="1"/>
              <a:t>ahwa</a:t>
            </a:r>
            <a:r>
              <a:rPr lang="id-ID" dirty="0"/>
              <a:t> Tuhan hadir secara aktif dan terus-menerus di dalam ciptaan-Nya. Tuhan tidak hanya menciptakan alam semesta dan meninggalkannya, tetapi Dia juga menopang keberadaan setiap makhluk dan peristiwa. Konsep ini melengkapi </a:t>
            </a:r>
            <a:r>
              <a:rPr lang="id-ID" dirty="0" err="1"/>
              <a:t>transendensi-Nya</a:t>
            </a:r>
            <a:r>
              <a:rPr lang="id-ID" dirty="0"/>
              <a:t>, yang berarti Dia melampaui ciptaan. Keduanya bukan sifat yang saling bertentangan, melainkan dua sisi dari satu realitas: Tuhan adalah sebab pertama dari segala sesuatu dan, pada saat yang sama, terus bekerja melalui kausalitas sekunder (hukum alam) yang Dia tetapkan.</a:t>
            </a:r>
          </a:p>
        </p:txBody>
      </p:sp>
    </p:spTree>
    <p:extLst>
      <p:ext uri="{BB962C8B-B14F-4D97-AF65-F5344CB8AC3E}">
        <p14:creationId xmlns:p14="http://schemas.microsoft.com/office/powerpoint/2010/main" val="1002512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CD5F7E52-1411-12E9-98F3-87981E5C4386}"/>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20E34258-14BA-CA77-7EAF-EBB6F505F4EE}"/>
              </a:ext>
            </a:extLst>
          </p:cNvPr>
          <p:cNvSpPr>
            <a:spLocks noGrp="1"/>
          </p:cNvSpPr>
          <p:nvPr>
            <p:ph type="ctrTitle"/>
          </p:nvPr>
        </p:nvSpPr>
        <p:spPr>
          <a:xfrm>
            <a:off x="1524000" y="1076959"/>
            <a:ext cx="9144000" cy="995681"/>
          </a:xfrm>
        </p:spPr>
        <p:txBody>
          <a:bodyPr>
            <a:normAutofit/>
          </a:bodyPr>
          <a:lstStyle/>
          <a:p>
            <a:r>
              <a:rPr lang="en-US" b="1" dirty="0" err="1"/>
              <a:t>Imutabilitas</a:t>
            </a:r>
            <a:endParaRPr lang="id-ID" b="1" dirty="0"/>
          </a:p>
        </p:txBody>
      </p:sp>
      <p:sp>
        <p:nvSpPr>
          <p:cNvPr id="3" name="Subjudul 2">
            <a:extLst>
              <a:ext uri="{FF2B5EF4-FFF2-40B4-BE49-F238E27FC236}">
                <a16:creationId xmlns:a16="http://schemas.microsoft.com/office/drawing/2014/main" id="{7730419A-B351-E85E-D7C9-6F1CA31B4F19}"/>
              </a:ext>
            </a:extLst>
          </p:cNvPr>
          <p:cNvSpPr>
            <a:spLocks noGrp="1"/>
          </p:cNvSpPr>
          <p:nvPr>
            <p:ph type="subTitle" idx="1"/>
          </p:nvPr>
        </p:nvSpPr>
        <p:spPr>
          <a:xfrm>
            <a:off x="1524000" y="2326640"/>
            <a:ext cx="9144000" cy="2895600"/>
          </a:xfrm>
          <a:solidFill>
            <a:srgbClr val="00B0F0">
              <a:alpha val="50000"/>
            </a:srgbClr>
          </a:solidFill>
        </p:spPr>
        <p:txBody>
          <a:bodyPr>
            <a:normAutofit lnSpcReduction="10000"/>
          </a:bodyPr>
          <a:lstStyle/>
          <a:p>
            <a:pPr lvl="0" algn="just" fontAlgn="base"/>
            <a:r>
              <a:rPr lang="id-ID" dirty="0"/>
              <a:t> (</a:t>
            </a:r>
            <a:r>
              <a:rPr lang="id-ID" dirty="0" err="1"/>
              <a:t>ketidakberubahan</a:t>
            </a:r>
            <a:r>
              <a:rPr lang="id-ID" dirty="0"/>
              <a:t>) Tuhan berarti bahwa esensi, sifat, dan keberadaan Tuhan tidak dapat berubah. Konsep ini secara langsung berasal dari atribut-atribut lainnya, seperti Kesederhanaan Ilahi dan </a:t>
            </a:r>
            <a:r>
              <a:rPr lang="id-ID" dirty="0" err="1"/>
              <a:t>Aktus</a:t>
            </a:r>
            <a:r>
              <a:rPr lang="id-ID" dirty="0"/>
              <a:t> Murni (</a:t>
            </a:r>
            <a:r>
              <a:rPr lang="id-ID" i="1" dirty="0" err="1"/>
              <a:t>actus</a:t>
            </a:r>
            <a:r>
              <a:rPr lang="id-ID" i="1" dirty="0"/>
              <a:t> purus</a:t>
            </a:r>
            <a:r>
              <a:rPr lang="id-ID" dirty="0"/>
              <a:t>). Karena Tuhan tidak memiliki komposisi atau potensi untuk berubah, Ia tidak dapat bertambah atau berkurang, dan tidak dapat dipengaruhi oleh apa pun di luar diri-Nya. </a:t>
            </a:r>
            <a:r>
              <a:rPr lang="id-ID" dirty="0" err="1"/>
              <a:t>Ketidakberubahan</a:t>
            </a:r>
            <a:r>
              <a:rPr lang="id-ID" dirty="0"/>
              <a:t> ini adalah tanda kesempurnaan tertinggi-</a:t>
            </a:r>
            <a:r>
              <a:rPr lang="id-ID" dirty="0" err="1"/>
              <a:t>Nya</a:t>
            </a:r>
            <a:r>
              <a:rPr lang="id-ID" dirty="0"/>
              <a:t>, karena perubahan selalu menyiratkan perpindahan dari satu keadaan ke keadaan lain—sesuatu yang mustahil bagi Tuhan yang adalah Keberadaan itu sendiri.</a:t>
            </a:r>
          </a:p>
        </p:txBody>
      </p:sp>
    </p:spTree>
    <p:extLst>
      <p:ext uri="{BB962C8B-B14F-4D97-AF65-F5344CB8AC3E}">
        <p14:creationId xmlns:p14="http://schemas.microsoft.com/office/powerpoint/2010/main" val="2436114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02890016-5762-506B-FED0-62D3FEFD0087}"/>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0626DB30-C7F5-62AA-3156-4659143F1AAB}"/>
              </a:ext>
            </a:extLst>
          </p:cNvPr>
          <p:cNvSpPr>
            <a:spLocks noGrp="1"/>
          </p:cNvSpPr>
          <p:nvPr>
            <p:ph type="ctrTitle"/>
          </p:nvPr>
        </p:nvSpPr>
        <p:spPr>
          <a:xfrm>
            <a:off x="1524000" y="1076959"/>
            <a:ext cx="9144000" cy="995681"/>
          </a:xfrm>
        </p:spPr>
        <p:txBody>
          <a:bodyPr>
            <a:normAutofit/>
          </a:bodyPr>
          <a:lstStyle/>
          <a:p>
            <a:r>
              <a:rPr lang="en-US" b="1" dirty="0" err="1"/>
              <a:t>Keabadian</a:t>
            </a:r>
            <a:endParaRPr lang="id-ID" b="1" dirty="0"/>
          </a:p>
        </p:txBody>
      </p:sp>
      <p:sp>
        <p:nvSpPr>
          <p:cNvPr id="3" name="Subjudul 2">
            <a:extLst>
              <a:ext uri="{FF2B5EF4-FFF2-40B4-BE49-F238E27FC236}">
                <a16:creationId xmlns:a16="http://schemas.microsoft.com/office/drawing/2014/main" id="{B88856E0-106E-F05E-14AB-4B350A573ED6}"/>
              </a:ext>
            </a:extLst>
          </p:cNvPr>
          <p:cNvSpPr>
            <a:spLocks noGrp="1"/>
          </p:cNvSpPr>
          <p:nvPr>
            <p:ph type="subTitle" idx="1"/>
          </p:nvPr>
        </p:nvSpPr>
        <p:spPr>
          <a:xfrm>
            <a:off x="1524000" y="2326640"/>
            <a:ext cx="9144000" cy="2895600"/>
          </a:xfrm>
          <a:solidFill>
            <a:srgbClr val="00B0F0">
              <a:alpha val="50000"/>
            </a:srgbClr>
          </a:solidFill>
        </p:spPr>
        <p:txBody>
          <a:bodyPr>
            <a:normAutofit/>
          </a:bodyPr>
          <a:lstStyle/>
          <a:p>
            <a:pPr lvl="0" algn="just" fontAlgn="base"/>
            <a:r>
              <a:rPr lang="id-ID" dirty="0"/>
              <a:t> (</a:t>
            </a:r>
            <a:r>
              <a:rPr lang="id-ID" dirty="0" err="1"/>
              <a:t>eternitas</a:t>
            </a:r>
            <a:r>
              <a:rPr lang="id-ID" dirty="0"/>
              <a:t>) Tuhan berbeda secara fundamental dari konsep "waktu yang sangat panjang." Bagi </a:t>
            </a:r>
            <a:r>
              <a:rPr lang="id-ID" dirty="0" err="1"/>
              <a:t>Aquinas</a:t>
            </a:r>
            <a:r>
              <a:rPr lang="id-ID" dirty="0"/>
              <a:t>, keabadian adalah keberadaan yang sepenuhnya di luar waktu. Tuhan tidak berada dalam waktu, melainkan merupakan penyebab waktu. Karena Tuhan adalah </a:t>
            </a:r>
            <a:r>
              <a:rPr lang="id-ID" dirty="0" err="1"/>
              <a:t>Aktus</a:t>
            </a:r>
            <a:r>
              <a:rPr lang="id-ID" dirty="0"/>
              <a:t> Murni (</a:t>
            </a:r>
            <a:r>
              <a:rPr lang="id-ID" i="1" dirty="0" err="1"/>
              <a:t>actus</a:t>
            </a:r>
            <a:r>
              <a:rPr lang="id-ID" i="1" dirty="0"/>
              <a:t> purus</a:t>
            </a:r>
            <a:r>
              <a:rPr lang="id-ID" dirty="0"/>
              <a:t>) dan tidak dapat berubah (</a:t>
            </a:r>
            <a:r>
              <a:rPr lang="id-ID" i="1" dirty="0" err="1"/>
              <a:t>immutabilitas</a:t>
            </a:r>
            <a:r>
              <a:rPr lang="id-ID" dirty="0"/>
              <a:t>), tidak ada suksesi atau urutan peristiwa dalam diri-Nya. Seluruh keberadaan-Nya adalah satu "sekarang" yang tunggal dan tidak terbatas, berbeda dengan keberadaan makhluk ciptaan yang terbentang dalam waktu.</a:t>
            </a:r>
          </a:p>
        </p:txBody>
      </p:sp>
    </p:spTree>
    <p:extLst>
      <p:ext uri="{BB962C8B-B14F-4D97-AF65-F5344CB8AC3E}">
        <p14:creationId xmlns:p14="http://schemas.microsoft.com/office/powerpoint/2010/main" val="869517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61DD9EDF-D5D4-805D-01DC-73F683219984}"/>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5342E9CF-545B-0DE0-8727-F83DDC9EDB41}"/>
              </a:ext>
            </a:extLst>
          </p:cNvPr>
          <p:cNvSpPr>
            <a:spLocks noGrp="1"/>
          </p:cNvSpPr>
          <p:nvPr>
            <p:ph type="ctrTitle"/>
          </p:nvPr>
        </p:nvSpPr>
        <p:spPr>
          <a:xfrm>
            <a:off x="1524000" y="1076959"/>
            <a:ext cx="9144000" cy="995681"/>
          </a:xfrm>
        </p:spPr>
        <p:txBody>
          <a:bodyPr>
            <a:normAutofit/>
          </a:bodyPr>
          <a:lstStyle/>
          <a:p>
            <a:r>
              <a:rPr lang="en-US" b="1" dirty="0" err="1"/>
              <a:t>Keesaan</a:t>
            </a:r>
            <a:r>
              <a:rPr lang="en-US" b="1" dirty="0"/>
              <a:t> Ilahi</a:t>
            </a:r>
            <a:endParaRPr lang="id-ID" b="1" dirty="0"/>
          </a:p>
        </p:txBody>
      </p:sp>
      <p:sp>
        <p:nvSpPr>
          <p:cNvPr id="3" name="Subjudul 2">
            <a:extLst>
              <a:ext uri="{FF2B5EF4-FFF2-40B4-BE49-F238E27FC236}">
                <a16:creationId xmlns:a16="http://schemas.microsoft.com/office/drawing/2014/main" id="{560080CC-F766-9F24-5828-D99B06C110B4}"/>
              </a:ext>
            </a:extLst>
          </p:cNvPr>
          <p:cNvSpPr>
            <a:spLocks noGrp="1"/>
          </p:cNvSpPr>
          <p:nvPr>
            <p:ph type="subTitle" idx="1"/>
          </p:nvPr>
        </p:nvSpPr>
        <p:spPr>
          <a:xfrm>
            <a:off x="1524000" y="2326640"/>
            <a:ext cx="9144000" cy="2895600"/>
          </a:xfrm>
          <a:solidFill>
            <a:srgbClr val="00B0F0">
              <a:alpha val="50000"/>
            </a:srgbClr>
          </a:solidFill>
        </p:spPr>
        <p:txBody>
          <a:bodyPr>
            <a:normAutofit lnSpcReduction="10000"/>
          </a:bodyPr>
          <a:lstStyle/>
          <a:p>
            <a:pPr algn="just"/>
            <a:r>
              <a:rPr lang="id-ID" dirty="0"/>
              <a:t>(</a:t>
            </a:r>
            <a:r>
              <a:rPr lang="id-ID" dirty="0" err="1"/>
              <a:t>oneness</a:t>
            </a:r>
            <a:r>
              <a:rPr lang="id-ID" dirty="0"/>
              <a:t> </a:t>
            </a:r>
            <a:r>
              <a:rPr lang="id-ID" dirty="0" err="1"/>
              <a:t>of</a:t>
            </a:r>
            <a:r>
              <a:rPr lang="id-ID" dirty="0"/>
              <a:t> </a:t>
            </a:r>
            <a:r>
              <a:rPr lang="id-ID" dirty="0" err="1"/>
              <a:t>God</a:t>
            </a:r>
            <a:r>
              <a:rPr lang="id-ID" dirty="0"/>
              <a:t>) adalah atribut fundamental yang menyatakan bahwa hanya ada satu Tuhan. Konsep ini secara langsung berasal dari atribut-atribut lainnya, seperti kesederhanaan dan </a:t>
            </a:r>
            <a:r>
              <a:rPr lang="id-ID" dirty="0" err="1"/>
              <a:t>infinitas</a:t>
            </a:r>
            <a:r>
              <a:rPr lang="id-ID" dirty="0"/>
              <a:t> Tuhan. Karena Tuhan adalah Eksistensi itu sendiri (</a:t>
            </a:r>
            <a:r>
              <a:rPr lang="id-ID" i="1" dirty="0" err="1"/>
              <a:t>ipsum</a:t>
            </a:r>
            <a:r>
              <a:rPr lang="id-ID" i="1" dirty="0"/>
              <a:t> </a:t>
            </a:r>
            <a:r>
              <a:rPr lang="id-ID" i="1" dirty="0" err="1"/>
              <a:t>esse</a:t>
            </a:r>
            <a:r>
              <a:rPr lang="id-ID" i="1" dirty="0"/>
              <a:t> </a:t>
            </a:r>
            <a:r>
              <a:rPr lang="id-ID" i="1" dirty="0" err="1"/>
              <a:t>subsistens</a:t>
            </a:r>
            <a:r>
              <a:rPr lang="id-ID" dirty="0"/>
              <a:t>) dan tidak memiliki komposisi atau batasan, tidak mungkin ada lebih dari satu entitas yang memiliki sifat-sifat ini. Jika ada dua Tuhan, mereka harus dibedakan oleh sesuatu, yang berarti salah satunya memiliki sifat yang tidak dimiliki yang lain. Hal ini akan menyiratkan bahwa mereka tidak tak terbatas dan tidak sempurna, yang bertentangan dengan esensi ilahi.</a:t>
            </a:r>
          </a:p>
        </p:txBody>
      </p:sp>
    </p:spTree>
    <p:extLst>
      <p:ext uri="{BB962C8B-B14F-4D97-AF65-F5344CB8AC3E}">
        <p14:creationId xmlns:p14="http://schemas.microsoft.com/office/powerpoint/2010/main" val="3881613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B55BBB91-1FC7-9BC2-F94A-414287C5678F}"/>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5308ED7F-9454-35F6-AA83-BFBD2CBE2C53}"/>
              </a:ext>
            </a:extLst>
          </p:cNvPr>
          <p:cNvSpPr>
            <a:spLocks noGrp="1"/>
          </p:cNvSpPr>
          <p:nvPr>
            <p:ph type="ctrTitle"/>
          </p:nvPr>
        </p:nvSpPr>
        <p:spPr>
          <a:xfrm>
            <a:off x="1524000" y="2966720"/>
            <a:ext cx="9144000" cy="1737360"/>
          </a:xfrm>
        </p:spPr>
        <p:txBody>
          <a:bodyPr>
            <a:normAutofit fontScale="90000"/>
          </a:bodyPr>
          <a:lstStyle/>
          <a:p>
            <a:r>
              <a:rPr lang="en-US" b="1" dirty="0" err="1">
                <a:latin typeface="Arial Black" panose="020B0A04020102020204" pitchFamily="34" charset="0"/>
              </a:rPr>
              <a:t>Sesi</a:t>
            </a:r>
            <a:r>
              <a:rPr lang="en-US" b="1" dirty="0">
                <a:latin typeface="Arial Black" panose="020B0A04020102020204" pitchFamily="34" charset="0"/>
              </a:rPr>
              <a:t> 3 </a:t>
            </a:r>
            <a:br>
              <a:rPr lang="en-US" b="1" dirty="0">
                <a:latin typeface="Arial Black" panose="020B0A04020102020204" pitchFamily="34" charset="0"/>
              </a:rPr>
            </a:br>
            <a:r>
              <a:rPr lang="en-US" b="1" dirty="0"/>
              <a:t>Bahasa dan Tindakan Ilahi</a:t>
            </a:r>
            <a:br>
              <a:rPr lang="en-US" b="1" dirty="0"/>
            </a:br>
            <a:endParaRPr lang="id-ID" sz="3600" b="1" dirty="0">
              <a:latin typeface="Arial Black" panose="020B0A04020102020204" pitchFamily="34" charset="0"/>
            </a:endParaRPr>
          </a:p>
        </p:txBody>
      </p:sp>
    </p:spTree>
    <p:extLst>
      <p:ext uri="{BB962C8B-B14F-4D97-AF65-F5344CB8AC3E}">
        <p14:creationId xmlns:p14="http://schemas.microsoft.com/office/powerpoint/2010/main" val="1710173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C5809DC0-53DF-D5AA-5EE3-4DD652C040B7}"/>
            </a:ext>
          </a:extLst>
        </p:cNvPr>
        <p:cNvGrpSpPr/>
        <p:nvPr/>
      </p:nvGrpSpPr>
      <p:grpSpPr>
        <a:xfrm>
          <a:off x="0" y="0"/>
          <a:ext cx="0" cy="0"/>
          <a:chOff x="0" y="0"/>
          <a:chExt cx="0" cy="0"/>
        </a:xfrm>
      </p:grpSpPr>
      <p:sp>
        <p:nvSpPr>
          <p:cNvPr id="3" name="Subjudul 2">
            <a:extLst>
              <a:ext uri="{FF2B5EF4-FFF2-40B4-BE49-F238E27FC236}">
                <a16:creationId xmlns:a16="http://schemas.microsoft.com/office/drawing/2014/main" id="{D7370558-88D3-9CD5-8100-0C9DD50D7F18}"/>
              </a:ext>
            </a:extLst>
          </p:cNvPr>
          <p:cNvSpPr>
            <a:spLocks noGrp="1"/>
          </p:cNvSpPr>
          <p:nvPr>
            <p:ph type="subTitle" idx="1"/>
          </p:nvPr>
        </p:nvSpPr>
        <p:spPr>
          <a:xfrm>
            <a:off x="1524000" y="1981200"/>
            <a:ext cx="9144000" cy="2895600"/>
          </a:xfrm>
          <a:solidFill>
            <a:srgbClr val="00B0F0">
              <a:alpha val="50000"/>
            </a:srgbClr>
          </a:solidFill>
        </p:spPr>
        <p:txBody>
          <a:bodyPr>
            <a:normAutofit fontScale="92500" lnSpcReduction="20000"/>
          </a:bodyPr>
          <a:lstStyle/>
          <a:p>
            <a:r>
              <a:rPr lang="id-ID" b="1" dirty="0"/>
              <a:t>Latar Belakang</a:t>
            </a:r>
          </a:p>
          <a:p>
            <a:pPr algn="just"/>
            <a:r>
              <a:rPr lang="id-ID" dirty="0"/>
              <a:t>membahas bagaimana manusia dapat berbicara dan memahami Tuhan, serta bagaimana Tuhan bertindak di dunia. Isu ini timbul karena Tuhan, dalam esensi-Nya, melampaui segala konsep dan bahasa manusia. </a:t>
            </a:r>
            <a:endParaRPr lang="en-US" dirty="0"/>
          </a:p>
          <a:p>
            <a:r>
              <a:rPr lang="id-ID" b="1" dirty="0"/>
              <a:t>Tujuan</a:t>
            </a:r>
          </a:p>
          <a:p>
            <a:pPr algn="l"/>
            <a:r>
              <a:rPr lang="id-ID" b="1" dirty="0"/>
              <a:t>Antropomorfisme</a:t>
            </a:r>
            <a:r>
              <a:rPr lang="id-ID" dirty="0"/>
              <a:t>: Menggambarkan Tuhan secara harfiah seperti manusia, dengan emosi atau tindakan yang terbatas.</a:t>
            </a:r>
            <a:endParaRPr lang="en-US" dirty="0"/>
          </a:p>
          <a:p>
            <a:pPr algn="l"/>
            <a:r>
              <a:rPr lang="id-ID" b="1" dirty="0"/>
              <a:t>Deisme</a:t>
            </a:r>
            <a:r>
              <a:rPr lang="id-ID" dirty="0"/>
              <a:t>: Memisahkan Tuhan dari ciptaan, seolah-olah Dia hanya menciptakan dunia dan meninggalkannya.</a:t>
            </a:r>
          </a:p>
        </p:txBody>
      </p:sp>
    </p:spTree>
    <p:extLst>
      <p:ext uri="{BB962C8B-B14F-4D97-AF65-F5344CB8AC3E}">
        <p14:creationId xmlns:p14="http://schemas.microsoft.com/office/powerpoint/2010/main" val="27105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DA0EB379-C6AC-0D18-C808-CB56CD8DAB21}"/>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2CF1C15B-C8D1-1F87-86A7-0328460DEA9F}"/>
              </a:ext>
            </a:extLst>
          </p:cNvPr>
          <p:cNvSpPr>
            <a:spLocks noGrp="1"/>
          </p:cNvSpPr>
          <p:nvPr>
            <p:ph type="ctrTitle"/>
          </p:nvPr>
        </p:nvSpPr>
        <p:spPr>
          <a:xfrm>
            <a:off x="1524000" y="568960"/>
            <a:ext cx="9144000" cy="1605280"/>
          </a:xfrm>
        </p:spPr>
        <p:txBody>
          <a:bodyPr>
            <a:normAutofit fontScale="90000"/>
          </a:bodyPr>
          <a:lstStyle/>
          <a:p>
            <a:r>
              <a:rPr lang="en-US" b="1" dirty="0" err="1"/>
              <a:t>Pengetahuan</a:t>
            </a:r>
            <a:r>
              <a:rPr lang="en-US" b="1" dirty="0"/>
              <a:t> dan </a:t>
            </a:r>
            <a:br>
              <a:rPr lang="en-US" b="1" dirty="0"/>
            </a:br>
            <a:r>
              <a:rPr lang="en-US" b="1" dirty="0"/>
              <a:t>Nama-Nama Tuhan</a:t>
            </a:r>
            <a:endParaRPr lang="id-ID" b="1" dirty="0"/>
          </a:p>
        </p:txBody>
      </p:sp>
      <p:sp>
        <p:nvSpPr>
          <p:cNvPr id="3" name="Subjudul 2">
            <a:extLst>
              <a:ext uri="{FF2B5EF4-FFF2-40B4-BE49-F238E27FC236}">
                <a16:creationId xmlns:a16="http://schemas.microsoft.com/office/drawing/2014/main" id="{B1A8034F-877F-AF46-F736-42E2FEB81161}"/>
              </a:ext>
            </a:extLst>
          </p:cNvPr>
          <p:cNvSpPr>
            <a:spLocks noGrp="1"/>
          </p:cNvSpPr>
          <p:nvPr>
            <p:ph type="subTitle" idx="1"/>
          </p:nvPr>
        </p:nvSpPr>
        <p:spPr>
          <a:xfrm>
            <a:off x="1524000" y="2367280"/>
            <a:ext cx="9144000" cy="2123440"/>
          </a:xfrm>
          <a:solidFill>
            <a:srgbClr val="00B0F0">
              <a:alpha val="50000"/>
            </a:srgbClr>
          </a:solidFill>
        </p:spPr>
        <p:txBody>
          <a:bodyPr>
            <a:normAutofit/>
          </a:bodyPr>
          <a:lstStyle/>
          <a:p>
            <a:pPr algn="just"/>
            <a:r>
              <a:rPr lang="id-ID" dirty="0"/>
              <a:t>Menurut </a:t>
            </a:r>
            <a:r>
              <a:rPr lang="id-ID" dirty="0" err="1"/>
              <a:t>Aquinas</a:t>
            </a:r>
            <a:r>
              <a:rPr lang="id-ID" dirty="0"/>
              <a:t>, semua pengetahuan manusia dimulai dari </a:t>
            </a:r>
            <a:r>
              <a:rPr lang="id-ID" dirty="0" err="1"/>
              <a:t>indera</a:t>
            </a:r>
            <a:r>
              <a:rPr lang="id-ID" dirty="0"/>
              <a:t>. Oleh karena itu, kita menamai segala sesuatu berdasarkan pengetahuan kita tentangnya.</a:t>
            </a:r>
            <a:r>
              <a:rPr lang="id-ID" baseline="30000" dirty="0"/>
              <a:t>1</a:t>
            </a:r>
            <a:r>
              <a:rPr lang="id-ID" dirty="0"/>
              <a:t> Karena kita tidak dapat mengetahui esensi Tuhan secara langsung di kehidupan ini, kita menamai-Nya melalui efek-efek-Nya, yang Ia sebabkan di dunia.</a:t>
            </a:r>
            <a:r>
              <a:rPr lang="id-ID" baseline="30000" dirty="0"/>
              <a:t>1</a:t>
            </a:r>
            <a:r>
              <a:rPr lang="id-ID" dirty="0"/>
              <a:t> Proses ini mengikuti tiga cara yang diuraikan oleh Pseudo-</a:t>
            </a:r>
            <a:r>
              <a:rPr lang="id-ID" dirty="0" err="1"/>
              <a:t>Dionysius</a:t>
            </a:r>
            <a:r>
              <a:rPr lang="en-US" dirty="0"/>
              <a:t> </a:t>
            </a:r>
            <a:r>
              <a:rPr lang="en-US" dirty="0" err="1"/>
              <a:t>sebagai</a:t>
            </a:r>
            <a:r>
              <a:rPr lang="en-US" dirty="0"/>
              <a:t> </a:t>
            </a:r>
            <a:r>
              <a:rPr lang="en-US" dirty="0" err="1"/>
              <a:t>berikut</a:t>
            </a:r>
            <a:r>
              <a:rPr lang="id-ID" dirty="0"/>
              <a:t>:</a:t>
            </a:r>
            <a:r>
              <a:rPr lang="en-US" dirty="0"/>
              <a:t> </a:t>
            </a:r>
            <a:endParaRPr lang="id-ID" dirty="0"/>
          </a:p>
        </p:txBody>
      </p:sp>
      <p:sp>
        <p:nvSpPr>
          <p:cNvPr id="4" name="Subjudul 2">
            <a:extLst>
              <a:ext uri="{FF2B5EF4-FFF2-40B4-BE49-F238E27FC236}">
                <a16:creationId xmlns:a16="http://schemas.microsoft.com/office/drawing/2014/main" id="{2A9B6471-5395-ACBC-C250-5C4EAF189A95}"/>
              </a:ext>
            </a:extLst>
          </p:cNvPr>
          <p:cNvSpPr txBox="1">
            <a:spLocks/>
          </p:cNvSpPr>
          <p:nvPr/>
        </p:nvSpPr>
        <p:spPr>
          <a:xfrm>
            <a:off x="1524000" y="4653281"/>
            <a:ext cx="9144000" cy="1409701"/>
          </a:xfrm>
          <a:prstGeom prst="rect">
            <a:avLst/>
          </a:prstGeom>
          <a:solidFill>
            <a:srgbClr val="00B0F0">
              <a:alpha val="50000"/>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buFont typeface="Arial" panose="020B0604020202020204" pitchFamily="34" charset="0"/>
              <a:buAutoNum type="arabicPeriod"/>
            </a:pPr>
            <a:r>
              <a:rPr lang="id-ID" b="1"/>
              <a:t>Jalan Kausalitas (</a:t>
            </a:r>
            <a:r>
              <a:rPr lang="id-ID" b="1" i="1"/>
              <a:t>The way of causality</a:t>
            </a:r>
            <a:r>
              <a:rPr lang="id-ID" b="1"/>
              <a:t>)</a:t>
            </a:r>
            <a:endParaRPr lang="en-US" b="1"/>
          </a:p>
          <a:p>
            <a:pPr marL="457200" indent="-457200" algn="just">
              <a:buFont typeface="Arial" panose="020B0604020202020204" pitchFamily="34" charset="0"/>
              <a:buAutoNum type="arabicPeriod"/>
            </a:pPr>
            <a:r>
              <a:rPr lang="en-US" b="1"/>
              <a:t>Jalan Negasi (The way of Negation)</a:t>
            </a:r>
          </a:p>
          <a:p>
            <a:pPr marL="457200" indent="-457200" algn="just">
              <a:buFont typeface="Arial" panose="020B0604020202020204" pitchFamily="34" charset="0"/>
              <a:buAutoNum type="arabicPeriod"/>
            </a:pPr>
            <a:r>
              <a:rPr lang="en-US" b="1"/>
              <a:t>Jalan Eminensi (The way of eminence) </a:t>
            </a:r>
            <a:endParaRPr lang="id-ID" dirty="0"/>
          </a:p>
        </p:txBody>
      </p:sp>
    </p:spTree>
    <p:extLst>
      <p:ext uri="{BB962C8B-B14F-4D97-AF65-F5344CB8AC3E}">
        <p14:creationId xmlns:p14="http://schemas.microsoft.com/office/powerpoint/2010/main" val="378749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B91E8726-0517-461E-89B5-CC2C3DA3D4A5}"/>
            </a:ext>
          </a:extLst>
        </p:cNvPr>
        <p:cNvGrpSpPr/>
        <p:nvPr/>
      </p:nvGrpSpPr>
      <p:grpSpPr>
        <a:xfrm>
          <a:off x="0" y="0"/>
          <a:ext cx="0" cy="0"/>
          <a:chOff x="0" y="0"/>
          <a:chExt cx="0" cy="0"/>
        </a:xfrm>
      </p:grpSpPr>
      <p:sp>
        <p:nvSpPr>
          <p:cNvPr id="4" name="Subjudul 2">
            <a:extLst>
              <a:ext uri="{FF2B5EF4-FFF2-40B4-BE49-F238E27FC236}">
                <a16:creationId xmlns:a16="http://schemas.microsoft.com/office/drawing/2014/main" id="{C3085DE7-03C8-088C-BC4C-45820D26359E}"/>
              </a:ext>
            </a:extLst>
          </p:cNvPr>
          <p:cNvSpPr txBox="1">
            <a:spLocks/>
          </p:cNvSpPr>
          <p:nvPr/>
        </p:nvSpPr>
        <p:spPr>
          <a:xfrm>
            <a:off x="980440" y="924560"/>
            <a:ext cx="10454640" cy="4805679"/>
          </a:xfrm>
          <a:prstGeom prst="rect">
            <a:avLst/>
          </a:prstGeom>
          <a:solidFill>
            <a:srgbClr val="00B0F0">
              <a:alpha val="50000"/>
            </a:srgbClr>
          </a:solidFill>
        </p:spPr>
        <p:txBody>
          <a:bodyPr vert="horz" lIns="91440" tIns="45720" rIns="91440" bIns="45720" numCol="3"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buFont typeface="Arial" panose="020B0604020202020204" pitchFamily="34" charset="0"/>
              <a:buAutoNum type="arabicPeriod"/>
            </a:pPr>
            <a:r>
              <a:rPr lang="id-ID" dirty="0"/>
              <a:t>Mengakui Tuhan sebagai penyebab dari segala kebaikan dan kesempurnaan di dunia. Contohnya, kita menamai Tuhan sebagai "baik" karena Ia adalah penyebab kebaikan dalam makhluk.</a:t>
            </a:r>
            <a:endParaRPr lang="en-US"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endParaRPr lang="en-US" baseline="30000" dirty="0"/>
          </a:p>
          <a:p>
            <a:pPr marL="457200" indent="-457200" algn="just">
              <a:buFont typeface="Arial" panose="020B0604020202020204" pitchFamily="34" charset="0"/>
              <a:buAutoNum type="arabicPeriod"/>
            </a:pPr>
            <a:r>
              <a:rPr lang="id-ID" dirty="0"/>
              <a:t>Menyangkal bahwa Tuhan memiliki keterbatasan atau </a:t>
            </a:r>
            <a:r>
              <a:rPr lang="id-ID" dirty="0" err="1"/>
              <a:t>ketidaksempurnaan</a:t>
            </a:r>
            <a:r>
              <a:rPr lang="id-ID" dirty="0"/>
              <a:t> makhluk. Contohnya, kita menamai Tuhan sebagai "tak berwujud" atau "tak terbatas".</a:t>
            </a: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en-US" dirty="0"/>
          </a:p>
          <a:p>
            <a:pPr marL="457200" indent="-457200" algn="just">
              <a:buFont typeface="Arial" panose="020B0604020202020204" pitchFamily="34" charset="0"/>
              <a:buAutoNum type="arabicPeriod"/>
            </a:pPr>
            <a:endParaRPr lang="id-ID" dirty="0"/>
          </a:p>
          <a:p>
            <a:pPr marL="457200" indent="-457200" algn="just">
              <a:buFont typeface="Arial" panose="020B0604020202020204" pitchFamily="34" charset="0"/>
              <a:buAutoNum type="arabicPeriod"/>
            </a:pPr>
            <a:r>
              <a:rPr lang="id-ID" dirty="0"/>
              <a:t>Mengafirmasi bahwa Tuhan memiliki semua kesempurnaan makhluk dengan cara yang jauh lebih unggul dan tidak terbatas. Contohnya, ketika kita menyebut Tuhan "baik," kita tidak hanya berarti bahwa Ia bukan jahat, melainkan bahwa semua kebaikan yang ada dalam makhluk sudah ada di dalam Tuhan dalam cara yang lebih sempurna.</a:t>
            </a:r>
          </a:p>
          <a:p>
            <a:pPr marL="457200" indent="-457200" algn="just">
              <a:buFont typeface="Arial" panose="020B0604020202020204" pitchFamily="34" charset="0"/>
              <a:buAutoNum type="arabicPeriod"/>
            </a:pPr>
            <a:endParaRPr lang="id-ID" dirty="0"/>
          </a:p>
          <a:p>
            <a:pPr marL="457200" indent="-457200" algn="just">
              <a:buFont typeface="Arial" panose="020B0604020202020204" pitchFamily="34" charset="0"/>
              <a:buAutoNum type="arabicPeriod"/>
            </a:pPr>
            <a:endParaRPr lang="id-ID" dirty="0"/>
          </a:p>
        </p:txBody>
      </p:sp>
      <p:sp>
        <p:nvSpPr>
          <p:cNvPr id="9" name="Persegi Panjang 8">
            <a:extLst>
              <a:ext uri="{FF2B5EF4-FFF2-40B4-BE49-F238E27FC236}">
                <a16:creationId xmlns:a16="http://schemas.microsoft.com/office/drawing/2014/main" id="{6A8F6E9C-2C58-9891-A9E8-6C96A51B3BEE}"/>
              </a:ext>
            </a:extLst>
          </p:cNvPr>
          <p:cNvSpPr/>
          <p:nvPr/>
        </p:nvSpPr>
        <p:spPr>
          <a:xfrm>
            <a:off x="4521200" y="863600"/>
            <a:ext cx="3403600" cy="4876800"/>
          </a:xfrm>
          <a:prstGeom prst="rect">
            <a:avLst/>
          </a:prstGeom>
          <a:solidFill>
            <a:srgbClr val="00206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189862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B265DB73-718B-2BD5-B45B-E849D92848AD}"/>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213CA409-C0C2-B44F-2EBC-86F75CA0EC1C}"/>
              </a:ext>
            </a:extLst>
          </p:cNvPr>
          <p:cNvSpPr>
            <a:spLocks noGrp="1"/>
          </p:cNvSpPr>
          <p:nvPr>
            <p:ph type="ctrTitle"/>
          </p:nvPr>
        </p:nvSpPr>
        <p:spPr>
          <a:xfrm>
            <a:off x="1524000" y="568960"/>
            <a:ext cx="9144000" cy="1605280"/>
          </a:xfrm>
        </p:spPr>
        <p:txBody>
          <a:bodyPr>
            <a:normAutofit/>
          </a:bodyPr>
          <a:lstStyle/>
          <a:p>
            <a:r>
              <a:rPr lang="en-US" b="1" dirty="0" err="1"/>
              <a:t>Prinsip</a:t>
            </a:r>
            <a:r>
              <a:rPr lang="en-US" b="1" dirty="0"/>
              <a:t> </a:t>
            </a:r>
            <a:r>
              <a:rPr lang="en-US" b="1" dirty="0" err="1"/>
              <a:t>Analogi</a:t>
            </a:r>
            <a:endParaRPr lang="id-ID" b="1" dirty="0"/>
          </a:p>
        </p:txBody>
      </p:sp>
      <p:sp>
        <p:nvSpPr>
          <p:cNvPr id="3" name="Subjudul 2">
            <a:extLst>
              <a:ext uri="{FF2B5EF4-FFF2-40B4-BE49-F238E27FC236}">
                <a16:creationId xmlns:a16="http://schemas.microsoft.com/office/drawing/2014/main" id="{FED6FD4D-5A71-A974-E746-F110DB3951CD}"/>
              </a:ext>
            </a:extLst>
          </p:cNvPr>
          <p:cNvSpPr>
            <a:spLocks noGrp="1"/>
          </p:cNvSpPr>
          <p:nvPr>
            <p:ph type="subTitle" idx="1"/>
          </p:nvPr>
        </p:nvSpPr>
        <p:spPr>
          <a:xfrm>
            <a:off x="1524000" y="2367280"/>
            <a:ext cx="9144000" cy="2153920"/>
          </a:xfrm>
          <a:solidFill>
            <a:srgbClr val="00B0F0">
              <a:alpha val="50000"/>
            </a:srgbClr>
          </a:solidFill>
        </p:spPr>
        <p:txBody>
          <a:bodyPr>
            <a:normAutofit fontScale="92500" lnSpcReduction="20000"/>
          </a:bodyPr>
          <a:lstStyle/>
          <a:p>
            <a:pPr algn="just"/>
            <a:r>
              <a:rPr lang="id-ID" dirty="0"/>
              <a:t>Karena Tuhan melampaui ciptaan-Nya, bahasa yang kita gunakan untuk menggambarkan-Nya tidak bisa </a:t>
            </a:r>
            <a:r>
              <a:rPr lang="id-ID" dirty="0" err="1"/>
              <a:t>univokal</a:t>
            </a:r>
            <a:r>
              <a:rPr lang="id-ID" dirty="0"/>
              <a:t> (berarti sama persis) seperti ketika kita mengatakan bahwa "semua anjing adalah hewan".</a:t>
            </a:r>
            <a:r>
              <a:rPr lang="id-ID" baseline="30000" dirty="0"/>
              <a:t>1</a:t>
            </a:r>
            <a:r>
              <a:rPr lang="id-ID" dirty="0"/>
              <a:t> Bahasa kita juga tidak bisa </a:t>
            </a:r>
            <a:r>
              <a:rPr lang="id-ID" dirty="0" err="1"/>
              <a:t>ekuivokal</a:t>
            </a:r>
            <a:r>
              <a:rPr lang="id-ID" dirty="0"/>
              <a:t> (berarti sama sekali berbeda) seperti ketika kata "</a:t>
            </a:r>
            <a:r>
              <a:rPr lang="id-ID" dirty="0" err="1"/>
              <a:t>bark</a:t>
            </a:r>
            <a:r>
              <a:rPr lang="id-ID" dirty="0"/>
              <a:t>" digunakan untuk anjing dan kulit pohon, karena ini tidak akan memberikan makna apa pun tentang Tuhan.</a:t>
            </a:r>
            <a:r>
              <a:rPr lang="id-ID" baseline="30000" dirty="0"/>
              <a:t>1</a:t>
            </a:r>
            <a:r>
              <a:rPr lang="id-ID" dirty="0"/>
              <a:t> Solusi </a:t>
            </a:r>
            <a:r>
              <a:rPr lang="id-ID" dirty="0" err="1"/>
              <a:t>Aquinas</a:t>
            </a:r>
            <a:r>
              <a:rPr lang="id-ID" dirty="0"/>
              <a:t> adalah bahasa analogi, di mana kata-kata memiliki makna yang "sebagian sama dan sebagian berbeda" berdasarkan proporsi</a:t>
            </a:r>
            <a:r>
              <a:rPr lang="en-US" dirty="0"/>
              <a:t> </a:t>
            </a:r>
            <a:r>
              <a:rPr lang="en-US" dirty="0" err="1"/>
              <a:t>ada</a:t>
            </a:r>
            <a:r>
              <a:rPr lang="en-US" dirty="0"/>
              <a:t> dua </a:t>
            </a:r>
            <a:r>
              <a:rPr lang="en-US" dirty="0" err="1"/>
              <a:t>jenis</a:t>
            </a:r>
            <a:r>
              <a:rPr lang="en-US" dirty="0"/>
              <a:t> :</a:t>
            </a:r>
            <a:endParaRPr lang="id-ID" dirty="0"/>
          </a:p>
        </p:txBody>
      </p:sp>
      <p:sp>
        <p:nvSpPr>
          <p:cNvPr id="4" name="Subjudul 2">
            <a:extLst>
              <a:ext uri="{FF2B5EF4-FFF2-40B4-BE49-F238E27FC236}">
                <a16:creationId xmlns:a16="http://schemas.microsoft.com/office/drawing/2014/main" id="{BF4817F7-62DE-C1AE-8060-6EB0C02BBC78}"/>
              </a:ext>
            </a:extLst>
          </p:cNvPr>
          <p:cNvSpPr txBox="1">
            <a:spLocks/>
          </p:cNvSpPr>
          <p:nvPr/>
        </p:nvSpPr>
        <p:spPr>
          <a:xfrm>
            <a:off x="1524000" y="4653281"/>
            <a:ext cx="9144000" cy="955039"/>
          </a:xfrm>
          <a:prstGeom prst="rect">
            <a:avLst/>
          </a:prstGeom>
          <a:solidFill>
            <a:srgbClr val="00B0F0">
              <a:alpha val="50000"/>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buFont typeface="Arial" panose="020B0604020202020204" pitchFamily="34" charset="0"/>
              <a:buAutoNum type="arabicPeriod"/>
            </a:pPr>
            <a:r>
              <a:rPr lang="en-US" b="1" dirty="0" err="1"/>
              <a:t>Analogi</a:t>
            </a:r>
            <a:r>
              <a:rPr lang="en-US" b="1" dirty="0"/>
              <a:t> </a:t>
            </a:r>
            <a:r>
              <a:rPr lang="en-US" b="1" dirty="0" err="1"/>
              <a:t>dari</a:t>
            </a:r>
            <a:r>
              <a:rPr lang="en-US" b="1" dirty="0"/>
              <a:t> </a:t>
            </a:r>
            <a:r>
              <a:rPr lang="en-US" b="1" dirty="0" err="1"/>
              <a:t>banyak</a:t>
            </a:r>
            <a:r>
              <a:rPr lang="en-US" b="1" dirty="0"/>
              <a:t> </a:t>
            </a:r>
            <a:r>
              <a:rPr lang="en-US" b="1" dirty="0" err="1"/>
              <a:t>hal</a:t>
            </a:r>
            <a:r>
              <a:rPr lang="en-US" b="1" dirty="0"/>
              <a:t> </a:t>
            </a:r>
            <a:r>
              <a:rPr lang="en-US" b="1" dirty="0" err="1"/>
              <a:t>ke</a:t>
            </a:r>
            <a:r>
              <a:rPr lang="en-US" b="1" dirty="0"/>
              <a:t> </a:t>
            </a:r>
            <a:r>
              <a:rPr lang="en-US" b="1" dirty="0" err="1"/>
              <a:t>satu</a:t>
            </a:r>
            <a:endParaRPr lang="en-US" b="1" dirty="0"/>
          </a:p>
          <a:p>
            <a:pPr marL="457200" indent="-457200" algn="just">
              <a:buFont typeface="Arial" panose="020B0604020202020204" pitchFamily="34" charset="0"/>
              <a:buAutoNum type="arabicPeriod"/>
            </a:pPr>
            <a:r>
              <a:rPr lang="en-US" b="1" dirty="0" err="1"/>
              <a:t>Analogi</a:t>
            </a:r>
            <a:r>
              <a:rPr lang="en-US" b="1" dirty="0"/>
              <a:t> </a:t>
            </a:r>
            <a:r>
              <a:rPr lang="en-US" b="1" dirty="0" err="1"/>
              <a:t>dari</a:t>
            </a:r>
            <a:r>
              <a:rPr lang="en-US" b="1" dirty="0"/>
              <a:t> </a:t>
            </a:r>
            <a:r>
              <a:rPr lang="en-US" b="1" dirty="0" err="1"/>
              <a:t>satu</a:t>
            </a:r>
            <a:r>
              <a:rPr lang="en-US" b="1" dirty="0"/>
              <a:t> </a:t>
            </a:r>
            <a:r>
              <a:rPr lang="en-US" b="1" dirty="0" err="1"/>
              <a:t>hal</a:t>
            </a:r>
            <a:r>
              <a:rPr lang="en-US" b="1" dirty="0"/>
              <a:t> </a:t>
            </a:r>
            <a:r>
              <a:rPr lang="en-US" b="1" dirty="0" err="1"/>
              <a:t>ke</a:t>
            </a:r>
            <a:r>
              <a:rPr lang="en-US" b="1" dirty="0"/>
              <a:t> </a:t>
            </a:r>
            <a:r>
              <a:rPr lang="en-US" b="1" dirty="0" err="1"/>
              <a:t>hal</a:t>
            </a:r>
            <a:r>
              <a:rPr lang="en-US" b="1" dirty="0"/>
              <a:t> lain</a:t>
            </a:r>
          </a:p>
        </p:txBody>
      </p:sp>
    </p:spTree>
    <p:extLst>
      <p:ext uri="{BB962C8B-B14F-4D97-AF65-F5344CB8AC3E}">
        <p14:creationId xmlns:p14="http://schemas.microsoft.com/office/powerpoint/2010/main" val="1014000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D985B8BD-1BC1-9960-1378-454D6D9DB910}"/>
            </a:ext>
          </a:extLst>
        </p:cNvPr>
        <p:cNvGrpSpPr/>
        <p:nvPr/>
      </p:nvGrpSpPr>
      <p:grpSpPr>
        <a:xfrm>
          <a:off x="0" y="0"/>
          <a:ext cx="0" cy="0"/>
          <a:chOff x="0" y="0"/>
          <a:chExt cx="0" cy="0"/>
        </a:xfrm>
      </p:grpSpPr>
      <p:sp>
        <p:nvSpPr>
          <p:cNvPr id="4" name="Subjudul 2">
            <a:extLst>
              <a:ext uri="{FF2B5EF4-FFF2-40B4-BE49-F238E27FC236}">
                <a16:creationId xmlns:a16="http://schemas.microsoft.com/office/drawing/2014/main" id="{5B91D9D2-67C3-251D-4C7D-C6EC31862F17}"/>
              </a:ext>
            </a:extLst>
          </p:cNvPr>
          <p:cNvSpPr txBox="1">
            <a:spLocks/>
          </p:cNvSpPr>
          <p:nvPr/>
        </p:nvSpPr>
        <p:spPr>
          <a:xfrm>
            <a:off x="980440" y="924560"/>
            <a:ext cx="4892041" cy="4805679"/>
          </a:xfrm>
          <a:prstGeom prst="rect">
            <a:avLst/>
          </a:prstGeom>
          <a:solidFill>
            <a:srgbClr val="00B0F0">
              <a:alpha val="50000"/>
            </a:srgbClr>
          </a:solidFill>
        </p:spPr>
        <p:txBody>
          <a:bodyPr vert="horz" lIns="91440" tIns="45720" rIns="91440" bIns="45720" numCol="1"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fontAlgn="base">
              <a:lnSpc>
                <a:spcPct val="150000"/>
              </a:lnSpc>
            </a:pPr>
            <a:r>
              <a:rPr lang="en-US" dirty="0"/>
              <a:t>1. </a:t>
            </a:r>
            <a:r>
              <a:rPr lang="id-ID" dirty="0"/>
              <a:t>Di mana banyak hal memiliki hubungan yang berbeda dengan satu hal utama, seperti kata "sehat" yang diterapkan pada hewan (karena ia memiliki kesehatan), pada </a:t>
            </a:r>
            <a:r>
              <a:rPr lang="id-ID" dirty="0" err="1"/>
              <a:t>urin</a:t>
            </a:r>
            <a:r>
              <a:rPr lang="id-ID" dirty="0"/>
              <a:t> (karena ia adalah tanda kesehatan), dan pada obat (karena ia adalah penyebab kesehatan).</a:t>
            </a:r>
            <a:endParaRPr lang="en-US" baseline="30000" dirty="0"/>
          </a:p>
          <a:p>
            <a:pPr lvl="0" fontAlgn="base">
              <a:lnSpc>
                <a:spcPct val="150000"/>
              </a:lnSpc>
            </a:pPr>
            <a:endParaRPr lang="en-US" baseline="30000" dirty="0"/>
          </a:p>
          <a:p>
            <a:pPr lvl="0" fontAlgn="base">
              <a:lnSpc>
                <a:spcPct val="150000"/>
              </a:lnSpc>
            </a:pPr>
            <a:endParaRPr lang="id-ID" dirty="0"/>
          </a:p>
        </p:txBody>
      </p:sp>
      <p:sp>
        <p:nvSpPr>
          <p:cNvPr id="9" name="Persegi Panjang 8">
            <a:extLst>
              <a:ext uri="{FF2B5EF4-FFF2-40B4-BE49-F238E27FC236}">
                <a16:creationId xmlns:a16="http://schemas.microsoft.com/office/drawing/2014/main" id="{0DECC3B0-2311-09E4-0508-048562A0561C}"/>
              </a:ext>
            </a:extLst>
          </p:cNvPr>
          <p:cNvSpPr/>
          <p:nvPr/>
        </p:nvSpPr>
        <p:spPr>
          <a:xfrm>
            <a:off x="6319520" y="888999"/>
            <a:ext cx="5115560" cy="4876800"/>
          </a:xfrm>
          <a:prstGeom prst="rect">
            <a:avLst/>
          </a:prstGeom>
          <a:solidFill>
            <a:srgbClr val="00206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400" dirty="0"/>
              <a:t>2. </a:t>
            </a:r>
            <a:r>
              <a:rPr lang="id-ID" sz="2400" dirty="0"/>
              <a:t>Inilah yang digunakan untuk Tuhan. Kebaikan secara primer ada pada Tuhan, lalu pada makhluk dalam proporsi tertentu.</a:t>
            </a:r>
            <a:r>
              <a:rPr lang="id-ID" sz="2400" baseline="30000" dirty="0"/>
              <a:t>1</a:t>
            </a:r>
            <a:r>
              <a:rPr lang="id-ID" sz="2400" dirty="0"/>
              <a:t> Makhluk adalah efek dari Tuhan, dan bahasa kita mendeskripsikan makhluk, yang pada gilirannya mencerminkan sesuatu tentang Tuhan. Dengan demikian, Tuhanlah yang menjadi</a:t>
            </a:r>
            <a:r>
              <a:rPr lang="en-US" sz="2400" dirty="0"/>
              <a:t> </a:t>
            </a:r>
            <a:r>
              <a:rPr lang="id-ID" sz="2400" i="1" dirty="0" err="1"/>
              <a:t>prime</a:t>
            </a:r>
            <a:r>
              <a:rPr lang="id-ID" sz="2400" i="1" dirty="0"/>
              <a:t> </a:t>
            </a:r>
            <a:r>
              <a:rPr lang="id-ID" sz="2400" i="1" dirty="0" err="1"/>
              <a:t>analogate</a:t>
            </a:r>
            <a:r>
              <a:rPr lang="id-ID" sz="2400" dirty="0"/>
              <a:t> (acuan utama), dan makna "kebaikan" pada makhluk harus dipahami melalui kebaikan pada Tuhan, yang adalah penyebabnya.</a:t>
            </a:r>
          </a:p>
        </p:txBody>
      </p:sp>
    </p:spTree>
    <p:extLst>
      <p:ext uri="{BB962C8B-B14F-4D97-AF65-F5344CB8AC3E}">
        <p14:creationId xmlns:p14="http://schemas.microsoft.com/office/powerpoint/2010/main" val="3165279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07F68B0B-CC69-65AA-AB1B-908709A306D9}"/>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AF2CE1E0-F628-AABD-19D4-AF547F1FE201}"/>
              </a:ext>
            </a:extLst>
          </p:cNvPr>
          <p:cNvSpPr>
            <a:spLocks noGrp="1"/>
          </p:cNvSpPr>
          <p:nvPr>
            <p:ph type="ctrTitle"/>
          </p:nvPr>
        </p:nvSpPr>
        <p:spPr>
          <a:xfrm>
            <a:off x="1524000" y="2251594"/>
            <a:ext cx="9144000" cy="2984731"/>
          </a:xfrm>
        </p:spPr>
        <p:txBody>
          <a:bodyPr>
            <a:normAutofit fontScale="90000"/>
          </a:bodyPr>
          <a:lstStyle/>
          <a:p>
            <a:r>
              <a:rPr lang="en-US" b="1" dirty="0" err="1">
                <a:latin typeface="Arial Black" panose="020B0A04020102020204" pitchFamily="34" charset="0"/>
              </a:rPr>
              <a:t>sesi</a:t>
            </a:r>
            <a:r>
              <a:rPr lang="en-US" b="1" dirty="0">
                <a:latin typeface="Arial Black" panose="020B0A04020102020204" pitchFamily="34" charset="0"/>
              </a:rPr>
              <a:t> 4 </a:t>
            </a:r>
            <a:br>
              <a:rPr lang="en-US" b="1" dirty="0">
                <a:latin typeface="Arial Black" panose="020B0A04020102020204" pitchFamily="34" charset="0"/>
              </a:rPr>
            </a:br>
            <a:r>
              <a:rPr lang="en-US" b="1" dirty="0"/>
              <a:t>Tuhan </a:t>
            </a:r>
            <a:r>
              <a:rPr lang="en-US" b="1" dirty="0" err="1"/>
              <a:t>Sebagai</a:t>
            </a:r>
            <a:r>
              <a:rPr lang="en-US" b="1" dirty="0"/>
              <a:t> </a:t>
            </a:r>
            <a:r>
              <a:rPr lang="en-US" b="1" dirty="0" err="1"/>
              <a:t>Pencipta</a:t>
            </a:r>
            <a:r>
              <a:rPr lang="en-US" b="1" dirty="0"/>
              <a:t> dan</a:t>
            </a:r>
            <a:br>
              <a:rPr lang="en-US" b="1" dirty="0"/>
            </a:br>
            <a:r>
              <a:rPr lang="en-US" b="1" dirty="0" err="1"/>
              <a:t>Pemelihara</a:t>
            </a:r>
            <a:r>
              <a:rPr lang="en-US" b="1" dirty="0"/>
              <a:t> (</a:t>
            </a:r>
            <a:r>
              <a:rPr lang="en-US" b="1" dirty="0" err="1"/>
              <a:t>Providensi</a:t>
            </a:r>
            <a:r>
              <a:rPr lang="en-US" b="1" dirty="0"/>
              <a:t> dan </a:t>
            </a:r>
            <a:r>
              <a:rPr lang="en-US" b="1" dirty="0" err="1"/>
              <a:t>Kausalitas</a:t>
            </a:r>
            <a:r>
              <a:rPr lang="en-US" b="1" dirty="0"/>
              <a:t>)</a:t>
            </a:r>
            <a:br>
              <a:rPr lang="en-US" b="1" dirty="0"/>
            </a:br>
            <a:endParaRPr lang="id-ID" sz="4000" b="1" dirty="0">
              <a:latin typeface="Arial Black" panose="020B0A04020102020204" pitchFamily="34" charset="0"/>
            </a:endParaRPr>
          </a:p>
        </p:txBody>
      </p:sp>
    </p:spTree>
    <p:extLst>
      <p:ext uri="{BB962C8B-B14F-4D97-AF65-F5344CB8AC3E}">
        <p14:creationId xmlns:p14="http://schemas.microsoft.com/office/powerpoint/2010/main" val="3640536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3EAE8121-3BB9-B229-D817-15AD695D03EF}"/>
            </a:ext>
          </a:extLst>
        </p:cNvPr>
        <p:cNvGrpSpPr/>
        <p:nvPr/>
      </p:nvGrpSpPr>
      <p:grpSpPr>
        <a:xfrm>
          <a:off x="0" y="0"/>
          <a:ext cx="0" cy="0"/>
          <a:chOff x="0" y="0"/>
          <a:chExt cx="0" cy="0"/>
        </a:xfrm>
      </p:grpSpPr>
      <p:sp>
        <p:nvSpPr>
          <p:cNvPr id="3" name="Subjudul 2">
            <a:extLst>
              <a:ext uri="{FF2B5EF4-FFF2-40B4-BE49-F238E27FC236}">
                <a16:creationId xmlns:a16="http://schemas.microsoft.com/office/drawing/2014/main" id="{FF31459F-9A4F-EA24-FB66-FBAA7F36734E}"/>
              </a:ext>
            </a:extLst>
          </p:cNvPr>
          <p:cNvSpPr>
            <a:spLocks noGrp="1"/>
          </p:cNvSpPr>
          <p:nvPr>
            <p:ph type="subTitle" idx="1"/>
          </p:nvPr>
        </p:nvSpPr>
        <p:spPr>
          <a:xfrm>
            <a:off x="1524000" y="1300480"/>
            <a:ext cx="9144000" cy="4257040"/>
          </a:xfrm>
          <a:solidFill>
            <a:srgbClr val="00B0F0">
              <a:alpha val="50000"/>
            </a:srgbClr>
          </a:solidFill>
        </p:spPr>
        <p:txBody>
          <a:bodyPr>
            <a:normAutofit fontScale="92500" lnSpcReduction="20000"/>
          </a:bodyPr>
          <a:lstStyle/>
          <a:p>
            <a:r>
              <a:rPr lang="id-ID" b="1" dirty="0"/>
              <a:t>Latar Belakang</a:t>
            </a:r>
          </a:p>
          <a:p>
            <a:pPr algn="just"/>
            <a:r>
              <a:rPr lang="en-US" dirty="0"/>
              <a:t>M</a:t>
            </a:r>
            <a:r>
              <a:rPr lang="id-ID" dirty="0" err="1"/>
              <a:t>embahas</a:t>
            </a:r>
            <a:r>
              <a:rPr lang="id-ID" dirty="0"/>
              <a:t> bagaimana Tuhan tidak hanya menciptakan alam semesta, tetapi juga terus-menerus memeliharanya. Hal ini menantang pandangan </a:t>
            </a:r>
            <a:r>
              <a:rPr lang="id-ID" dirty="0" err="1"/>
              <a:t>deistik</a:t>
            </a:r>
            <a:r>
              <a:rPr lang="id-ID" dirty="0"/>
              <a:t> yang memisahkan Tuhan dari ciptaan-Nya. Dalam teologi klasik, penciptaan dipandang sebagai tindakan terus-menerus, bukan hanya peristiwa masa lalu. </a:t>
            </a:r>
            <a:r>
              <a:rPr lang="id-ID" dirty="0" err="1"/>
              <a:t>Providensi</a:t>
            </a:r>
            <a:r>
              <a:rPr lang="id-ID" dirty="0"/>
              <a:t> adalah cara Tuhan mengatur segala sesuatu untuk mencapai tujuan akhir, sementara kausalitas adalah mekanisme bagaimana Tuhan bekerja melalui makhluk ciptaan-Nya.</a:t>
            </a:r>
          </a:p>
          <a:p>
            <a:r>
              <a:rPr lang="id-ID" b="1" dirty="0"/>
              <a:t>Tujuan</a:t>
            </a:r>
          </a:p>
          <a:p>
            <a:pPr algn="just"/>
            <a:r>
              <a:rPr lang="en-US" dirty="0"/>
              <a:t>U</a:t>
            </a:r>
            <a:r>
              <a:rPr lang="id-ID" dirty="0" err="1"/>
              <a:t>ntuk</a:t>
            </a:r>
            <a:r>
              <a:rPr lang="id-ID" dirty="0"/>
              <a:t> menunjukkan bagaimana pemikiran </a:t>
            </a:r>
            <a:r>
              <a:rPr lang="id-ID" dirty="0" err="1"/>
              <a:t>Aquinas</a:t>
            </a:r>
            <a:r>
              <a:rPr lang="id-ID" dirty="0"/>
              <a:t> dapat memberikan kerangka kerja yang solid untuk memahami hubungan yang dinamis antara </a:t>
            </a:r>
            <a:r>
              <a:rPr lang="id-ID" dirty="0" err="1"/>
              <a:t>transendensi</a:t>
            </a:r>
            <a:r>
              <a:rPr lang="id-ID" dirty="0"/>
              <a:t> Tuhan (melampaui ciptaan) dan imanensi-Nya (hadir di dalamnya). Dengan memahami </a:t>
            </a:r>
            <a:r>
              <a:rPr lang="id-ID" dirty="0" err="1"/>
              <a:t>providensi</a:t>
            </a:r>
            <a:r>
              <a:rPr lang="id-ID" dirty="0"/>
              <a:t> dan kausalitas, kita dapat mengatasi dualisme antara penciptaan dan pemeliharaan, dan melihat bagaimana Tuhan secara aktif dan intim terlibat dalam setiap aspek keberadaan tanpa melanggar sifat-sifat-Nya yang tidak berubah.</a:t>
            </a:r>
          </a:p>
        </p:txBody>
      </p:sp>
    </p:spTree>
    <p:extLst>
      <p:ext uri="{BB962C8B-B14F-4D97-AF65-F5344CB8AC3E}">
        <p14:creationId xmlns:p14="http://schemas.microsoft.com/office/powerpoint/2010/main" val="3735292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9E792957-4946-9F65-D908-0BF56C570B9C}"/>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47C285F8-0BD8-8E33-5F59-C650FE2DCDAF}"/>
              </a:ext>
            </a:extLst>
          </p:cNvPr>
          <p:cNvSpPr>
            <a:spLocks noGrp="1"/>
          </p:cNvSpPr>
          <p:nvPr>
            <p:ph type="ctrTitle"/>
          </p:nvPr>
        </p:nvSpPr>
        <p:spPr>
          <a:xfrm>
            <a:off x="1524000" y="1280160"/>
            <a:ext cx="9144000" cy="914400"/>
          </a:xfrm>
        </p:spPr>
        <p:txBody>
          <a:bodyPr>
            <a:normAutofit fontScale="90000"/>
          </a:bodyPr>
          <a:lstStyle/>
          <a:p>
            <a:r>
              <a:rPr lang="id-ID" b="1" dirty="0"/>
              <a:t>Penciptaan </a:t>
            </a:r>
            <a:r>
              <a:rPr lang="id-ID" b="1" i="1" dirty="0" err="1"/>
              <a:t>ex</a:t>
            </a:r>
            <a:r>
              <a:rPr lang="id-ID" b="1" i="1" dirty="0"/>
              <a:t> </a:t>
            </a:r>
            <a:r>
              <a:rPr lang="id-ID" b="1" i="1" dirty="0" err="1"/>
              <a:t>nihilo</a:t>
            </a:r>
            <a:r>
              <a:rPr lang="id-ID" b="1" dirty="0"/>
              <a:t> dan Kausalitas Ilahi</a:t>
            </a:r>
          </a:p>
        </p:txBody>
      </p:sp>
      <p:sp>
        <p:nvSpPr>
          <p:cNvPr id="3" name="Subjudul 2">
            <a:extLst>
              <a:ext uri="{FF2B5EF4-FFF2-40B4-BE49-F238E27FC236}">
                <a16:creationId xmlns:a16="http://schemas.microsoft.com/office/drawing/2014/main" id="{BE09BFC0-080C-97D9-D970-6EC20BFA35CE}"/>
              </a:ext>
            </a:extLst>
          </p:cNvPr>
          <p:cNvSpPr>
            <a:spLocks noGrp="1"/>
          </p:cNvSpPr>
          <p:nvPr>
            <p:ph type="subTitle" idx="1"/>
          </p:nvPr>
        </p:nvSpPr>
        <p:spPr>
          <a:xfrm>
            <a:off x="1524000" y="2194560"/>
            <a:ext cx="9144000" cy="3891280"/>
          </a:xfrm>
          <a:solidFill>
            <a:srgbClr val="00B0F0">
              <a:alpha val="50000"/>
            </a:srgbClr>
          </a:solidFill>
        </p:spPr>
        <p:txBody>
          <a:bodyPr>
            <a:normAutofit fontScale="92500"/>
          </a:bodyPr>
          <a:lstStyle/>
          <a:p>
            <a:pPr algn="just"/>
            <a:r>
              <a:rPr lang="id-ID" dirty="0" err="1"/>
              <a:t>Aquinas</a:t>
            </a:r>
            <a:r>
              <a:rPr lang="id-ID" dirty="0"/>
              <a:t> memulai dengan menegaskan bahwa Tuhan adalah kausa efisien, formal </a:t>
            </a:r>
            <a:r>
              <a:rPr lang="id-ID" dirty="0" err="1"/>
              <a:t>exemplar</a:t>
            </a:r>
            <a:r>
              <a:rPr lang="id-ID" dirty="0"/>
              <a:t>, dan kausa final dari segala sesuatu.</a:t>
            </a:r>
            <a:r>
              <a:rPr lang="id-ID" baseline="30000" dirty="0"/>
              <a:t>1</a:t>
            </a:r>
            <a:r>
              <a:rPr lang="id-ID" dirty="0"/>
              <a:t> Sebagai </a:t>
            </a:r>
            <a:r>
              <a:rPr lang="id-ID" i="1" dirty="0" err="1"/>
              <a:t>ipsum</a:t>
            </a:r>
            <a:r>
              <a:rPr lang="id-ID" i="1" dirty="0"/>
              <a:t> </a:t>
            </a:r>
            <a:r>
              <a:rPr lang="id-ID" i="1" dirty="0" err="1"/>
              <a:t>esse</a:t>
            </a:r>
            <a:r>
              <a:rPr lang="id-ID" i="1" dirty="0"/>
              <a:t> per </a:t>
            </a:r>
            <a:r>
              <a:rPr lang="id-ID" i="1" dirty="0" err="1"/>
              <a:t>se</a:t>
            </a:r>
            <a:r>
              <a:rPr lang="id-ID" i="1" dirty="0"/>
              <a:t> </a:t>
            </a:r>
            <a:r>
              <a:rPr lang="id-ID" i="1" dirty="0" err="1"/>
              <a:t>subsistens</a:t>
            </a:r>
            <a:r>
              <a:rPr lang="id-ID" dirty="0"/>
              <a:t>, Ia adalah kausa efisien yang membawa segala sesuatu ke dalam keberadaan dari ketiadaan (</a:t>
            </a:r>
            <a:r>
              <a:rPr lang="id-ID" i="1" dirty="0" err="1"/>
              <a:t>creatio</a:t>
            </a:r>
            <a:r>
              <a:rPr lang="id-ID" i="1" dirty="0"/>
              <a:t> </a:t>
            </a:r>
            <a:r>
              <a:rPr lang="id-ID" i="1" dirty="0" err="1"/>
              <a:t>ex</a:t>
            </a:r>
            <a:r>
              <a:rPr lang="id-ID" i="1" dirty="0"/>
              <a:t> </a:t>
            </a:r>
            <a:r>
              <a:rPr lang="id-ID" i="1" dirty="0" err="1"/>
              <a:t>nihilo</a:t>
            </a:r>
            <a:r>
              <a:rPr lang="id-ID" dirty="0"/>
              <a:t>).</a:t>
            </a:r>
            <a:r>
              <a:rPr lang="id-ID" baseline="30000" dirty="0"/>
              <a:t>1</a:t>
            </a:r>
            <a:r>
              <a:rPr lang="id-ID" dirty="0"/>
              <a:t> Penciptaan bukanlah perubahan, melainkan tindakan eksklusif Tuhan yang mendahului semua gerak dan materi.</a:t>
            </a:r>
            <a:r>
              <a:rPr lang="id-ID" baseline="30000" dirty="0"/>
              <a:t>1</a:t>
            </a:r>
            <a:r>
              <a:rPr lang="id-ID" dirty="0"/>
              <a:t> Tuhan juga adalah kausa formal </a:t>
            </a:r>
            <a:r>
              <a:rPr lang="id-ID" dirty="0" err="1"/>
              <a:t>exemplar</a:t>
            </a:r>
            <a:r>
              <a:rPr lang="id-ID" dirty="0"/>
              <a:t>, di mana di dalam akal budi-Nya terdapat ide-ide atau cetak biru dari semua ciptaan.</a:t>
            </a:r>
            <a:r>
              <a:rPr lang="id-ID" baseline="30000" dirty="0"/>
              <a:t>1</a:t>
            </a:r>
            <a:r>
              <a:rPr lang="id-ID" dirty="0"/>
              <a:t> Sebagai kausa final, Tuhan adalah Kebaikan tertinggi yang secara implisit diinginkan oleh setiap makhluk dalam setiap tindakannya.</a:t>
            </a:r>
            <a:r>
              <a:rPr lang="id-ID" baseline="30000" dirty="0"/>
              <a:t>1</a:t>
            </a:r>
            <a:r>
              <a:rPr lang="id-ID" dirty="0"/>
              <a:t> Pemahaman kausalitas yang komprehensif ini penting karena pandangan modern </a:t>
            </a:r>
            <a:r>
              <a:rPr lang="id-ID" dirty="0" err="1"/>
              <a:t>seringkali</a:t>
            </a:r>
            <a:r>
              <a:rPr lang="id-ID" dirty="0"/>
              <a:t> mereduksi kausalitas hanya menjadi kausalitas efisien </a:t>
            </a:r>
            <a:r>
              <a:rPr lang="id-ID" dirty="0" err="1"/>
              <a:t>mekanistis</a:t>
            </a:r>
            <a:r>
              <a:rPr lang="id-ID" dirty="0"/>
              <a:t>, yang kemudian menciptakan masalah besar dalam teologi.</a:t>
            </a:r>
            <a:r>
              <a:rPr lang="id-ID" baseline="30000" dirty="0"/>
              <a:t>2</a:t>
            </a:r>
            <a:endParaRPr lang="id-ID" dirty="0"/>
          </a:p>
        </p:txBody>
      </p:sp>
    </p:spTree>
    <p:extLst>
      <p:ext uri="{BB962C8B-B14F-4D97-AF65-F5344CB8AC3E}">
        <p14:creationId xmlns:p14="http://schemas.microsoft.com/office/powerpoint/2010/main" val="2976783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C32E3714-FC0B-869D-23CE-E676B8980865}"/>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710CF51C-E4E7-C6C0-9367-1A7DDC737843}"/>
              </a:ext>
            </a:extLst>
          </p:cNvPr>
          <p:cNvSpPr>
            <a:spLocks noGrp="1"/>
          </p:cNvSpPr>
          <p:nvPr>
            <p:ph type="ctrTitle"/>
          </p:nvPr>
        </p:nvSpPr>
        <p:spPr>
          <a:xfrm>
            <a:off x="1524000" y="1280160"/>
            <a:ext cx="9144000" cy="1645920"/>
          </a:xfrm>
        </p:spPr>
        <p:txBody>
          <a:bodyPr>
            <a:normAutofit fontScale="90000"/>
          </a:bodyPr>
          <a:lstStyle/>
          <a:p>
            <a:r>
              <a:rPr lang="id-ID" b="1" dirty="0"/>
              <a:t>Kausalitas Primer </a:t>
            </a:r>
            <a:r>
              <a:rPr lang="en-US" b="1" dirty="0"/>
              <a:t>dan </a:t>
            </a:r>
            <a:r>
              <a:rPr lang="id-ID" b="1" dirty="0"/>
              <a:t>Sekunder</a:t>
            </a:r>
          </a:p>
        </p:txBody>
      </p:sp>
      <p:sp>
        <p:nvSpPr>
          <p:cNvPr id="3" name="Subjudul 2">
            <a:extLst>
              <a:ext uri="{FF2B5EF4-FFF2-40B4-BE49-F238E27FC236}">
                <a16:creationId xmlns:a16="http://schemas.microsoft.com/office/drawing/2014/main" id="{789E0A18-20B6-346E-376F-9D8476A78E13}"/>
              </a:ext>
            </a:extLst>
          </p:cNvPr>
          <p:cNvSpPr>
            <a:spLocks noGrp="1"/>
          </p:cNvSpPr>
          <p:nvPr>
            <p:ph type="subTitle" idx="1"/>
          </p:nvPr>
        </p:nvSpPr>
        <p:spPr>
          <a:xfrm>
            <a:off x="1524000" y="3108959"/>
            <a:ext cx="9144000" cy="2468881"/>
          </a:xfrm>
          <a:solidFill>
            <a:srgbClr val="00B0F0">
              <a:alpha val="50000"/>
            </a:srgbClr>
          </a:solidFill>
        </p:spPr>
        <p:txBody>
          <a:bodyPr>
            <a:normAutofit/>
          </a:bodyPr>
          <a:lstStyle/>
          <a:p>
            <a:pPr algn="just"/>
            <a:r>
              <a:rPr lang="id-ID" dirty="0"/>
              <a:t>Konsep kausalitas primer dan sekunder adalah kunci untuk memahami tindakan Tuhan di dunia dan merupakan jawaban bagi banyak masalah teologis modern.</a:t>
            </a:r>
            <a:r>
              <a:rPr lang="id-ID" baseline="30000" dirty="0"/>
              <a:t>1</a:t>
            </a:r>
            <a:r>
              <a:rPr lang="id-ID" dirty="0"/>
              <a:t> Kausalitas primer Tuhan tidak bersaing dengan kausalitas sekunder makhluk. Sebaliknya, kausalitas primer adalah sumber dan alasan keberadaan kausalitas sekunder itu sendiri. Tuhan membuat makhluk menjadi penyebab yang nyata dari tindakan mereka, termasuk kehendak bebas manusia.</a:t>
            </a:r>
            <a:r>
              <a:rPr lang="id-ID" baseline="30000" dirty="0"/>
              <a:t>1</a:t>
            </a:r>
            <a:endParaRPr lang="id-ID" dirty="0"/>
          </a:p>
        </p:txBody>
      </p:sp>
    </p:spTree>
    <p:extLst>
      <p:ext uri="{BB962C8B-B14F-4D97-AF65-F5344CB8AC3E}">
        <p14:creationId xmlns:p14="http://schemas.microsoft.com/office/powerpoint/2010/main" val="1213856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08DCF82A-19E9-10D4-0F5E-3DB77DCC0FC6}"/>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1CCA49F9-2E12-430E-1816-E145FA122E84}"/>
              </a:ext>
            </a:extLst>
          </p:cNvPr>
          <p:cNvSpPr>
            <a:spLocks noGrp="1"/>
          </p:cNvSpPr>
          <p:nvPr>
            <p:ph type="ctrTitle"/>
          </p:nvPr>
        </p:nvSpPr>
        <p:spPr>
          <a:xfrm>
            <a:off x="1524000" y="1757680"/>
            <a:ext cx="9428480" cy="934720"/>
          </a:xfrm>
        </p:spPr>
        <p:txBody>
          <a:bodyPr>
            <a:normAutofit fontScale="90000"/>
          </a:bodyPr>
          <a:lstStyle/>
          <a:p>
            <a:r>
              <a:rPr lang="id-ID" b="1" dirty="0" err="1"/>
              <a:t>Providensi</a:t>
            </a:r>
            <a:r>
              <a:rPr lang="id-ID" b="1" dirty="0"/>
              <a:t> dan Pemerintahan Ilahi</a:t>
            </a:r>
          </a:p>
        </p:txBody>
      </p:sp>
      <p:sp>
        <p:nvSpPr>
          <p:cNvPr id="3" name="Subjudul 2">
            <a:extLst>
              <a:ext uri="{FF2B5EF4-FFF2-40B4-BE49-F238E27FC236}">
                <a16:creationId xmlns:a16="http://schemas.microsoft.com/office/drawing/2014/main" id="{D06AE492-3747-A70C-0706-949AF4ECE24C}"/>
              </a:ext>
            </a:extLst>
          </p:cNvPr>
          <p:cNvSpPr>
            <a:spLocks noGrp="1"/>
          </p:cNvSpPr>
          <p:nvPr>
            <p:ph type="subTitle" idx="1"/>
          </p:nvPr>
        </p:nvSpPr>
        <p:spPr>
          <a:xfrm>
            <a:off x="1524000" y="3108959"/>
            <a:ext cx="9144000" cy="2468881"/>
          </a:xfrm>
          <a:solidFill>
            <a:srgbClr val="00B0F0">
              <a:alpha val="50000"/>
            </a:srgbClr>
          </a:solidFill>
        </p:spPr>
        <p:txBody>
          <a:bodyPr>
            <a:normAutofit lnSpcReduction="10000"/>
          </a:bodyPr>
          <a:lstStyle/>
          <a:p>
            <a:pPr algn="just"/>
            <a:r>
              <a:rPr lang="id-ID" dirty="0" err="1"/>
              <a:t>Providensi</a:t>
            </a:r>
            <a:r>
              <a:rPr lang="id-ID" dirty="0"/>
              <a:t> adalah rencana Tuhan yang abadi untuk mengarahkan segala sesuatu menuju tujuan-Nya.</a:t>
            </a:r>
            <a:r>
              <a:rPr lang="id-ID" baseline="30000" dirty="0"/>
              <a:t>1</a:t>
            </a:r>
            <a:r>
              <a:rPr lang="id-ID" dirty="0"/>
              <a:t> Pemerintahan adalah pelaksanaan dari rencana itu.</a:t>
            </a:r>
            <a:r>
              <a:rPr lang="id-ID" baseline="30000" dirty="0"/>
              <a:t>1</a:t>
            </a:r>
            <a:r>
              <a:rPr lang="id-ID" dirty="0"/>
              <a:t> Semua hal tunduk pada </a:t>
            </a:r>
            <a:r>
              <a:rPr lang="id-ID" dirty="0" err="1"/>
              <a:t>providensi</a:t>
            </a:r>
            <a:r>
              <a:rPr lang="id-ID" dirty="0"/>
              <a:t> Tuhan, bahkan hal-hal terkecil sekalipun, karena Ia adalah Kausa Pertama dari semua keberadaan.</a:t>
            </a:r>
            <a:r>
              <a:rPr lang="id-ID" baseline="30000" dirty="0"/>
              <a:t>1</a:t>
            </a:r>
            <a:r>
              <a:rPr lang="id-ID" dirty="0"/>
              <a:t> Namun, Tuhan melaksanakan pemerintahan-Nya melalui perantara makhluk, yang Ia berikan "martabat kausalitas".</a:t>
            </a:r>
            <a:r>
              <a:rPr lang="id-ID" baseline="30000" dirty="0"/>
              <a:t>1</a:t>
            </a:r>
            <a:r>
              <a:rPr lang="id-ID" dirty="0"/>
              <a:t> Dengan cara ini, Tuhan tidak bertindak dari luar, tetapi melalui hukum-hukum dan sifat-sifat alamiah yang Ia ciptakan sendiri.</a:t>
            </a:r>
          </a:p>
        </p:txBody>
      </p:sp>
    </p:spTree>
    <p:extLst>
      <p:ext uri="{BB962C8B-B14F-4D97-AF65-F5344CB8AC3E}">
        <p14:creationId xmlns:p14="http://schemas.microsoft.com/office/powerpoint/2010/main" val="2788255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0BAF1D56-50A6-2479-9A23-4DE76D3F2C03}"/>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663EFFB6-9422-70DC-778C-3561789A2EFA}"/>
              </a:ext>
            </a:extLst>
          </p:cNvPr>
          <p:cNvSpPr>
            <a:spLocks noGrp="1"/>
          </p:cNvSpPr>
          <p:nvPr>
            <p:ph type="ctrTitle"/>
          </p:nvPr>
        </p:nvSpPr>
        <p:spPr>
          <a:xfrm>
            <a:off x="1524000" y="931026"/>
            <a:ext cx="9144000" cy="1645920"/>
          </a:xfrm>
        </p:spPr>
        <p:txBody>
          <a:bodyPr>
            <a:normAutofit fontScale="90000"/>
          </a:bodyPr>
          <a:lstStyle/>
          <a:p>
            <a:r>
              <a:rPr lang="id-ID" b="1" dirty="0"/>
              <a:t>Pra-takdir </a:t>
            </a:r>
            <a:br>
              <a:rPr lang="en-US" b="1" dirty="0"/>
            </a:br>
            <a:r>
              <a:rPr lang="id-ID" b="1" dirty="0"/>
              <a:t>(</a:t>
            </a:r>
            <a:r>
              <a:rPr lang="id-ID" b="1" i="1" dirty="0" err="1"/>
              <a:t>Predestination</a:t>
            </a:r>
            <a:r>
              <a:rPr lang="id-ID" b="1" dirty="0"/>
              <a:t>) dan </a:t>
            </a:r>
            <a:r>
              <a:rPr lang="id-ID" b="1" dirty="0" err="1"/>
              <a:t>Teodisi</a:t>
            </a:r>
            <a:endParaRPr lang="id-ID" b="1" dirty="0"/>
          </a:p>
        </p:txBody>
      </p:sp>
      <p:sp>
        <p:nvSpPr>
          <p:cNvPr id="3" name="Subjudul 2">
            <a:extLst>
              <a:ext uri="{FF2B5EF4-FFF2-40B4-BE49-F238E27FC236}">
                <a16:creationId xmlns:a16="http://schemas.microsoft.com/office/drawing/2014/main" id="{DFDB5B4E-B9A2-9712-E772-35FF9EB3A3EF}"/>
              </a:ext>
            </a:extLst>
          </p:cNvPr>
          <p:cNvSpPr>
            <a:spLocks noGrp="1"/>
          </p:cNvSpPr>
          <p:nvPr>
            <p:ph type="subTitle" idx="1"/>
          </p:nvPr>
        </p:nvSpPr>
        <p:spPr>
          <a:xfrm>
            <a:off x="1524000" y="2826326"/>
            <a:ext cx="9144000" cy="3275216"/>
          </a:xfrm>
          <a:solidFill>
            <a:srgbClr val="00B0F0">
              <a:alpha val="50000"/>
            </a:srgbClr>
          </a:solidFill>
        </p:spPr>
        <p:txBody>
          <a:bodyPr>
            <a:normAutofit fontScale="85000" lnSpcReduction="10000"/>
          </a:bodyPr>
          <a:lstStyle/>
          <a:p>
            <a:pPr algn="just"/>
            <a:r>
              <a:rPr lang="id-ID" dirty="0"/>
              <a:t>Terkait dengan </a:t>
            </a:r>
            <a:r>
              <a:rPr lang="id-ID" dirty="0" err="1"/>
              <a:t>providensi</a:t>
            </a:r>
            <a:r>
              <a:rPr lang="id-ID" dirty="0"/>
              <a:t>, </a:t>
            </a:r>
            <a:r>
              <a:rPr lang="id-ID" dirty="0" err="1"/>
              <a:t>Aquinas</a:t>
            </a:r>
            <a:r>
              <a:rPr lang="id-ID" dirty="0"/>
              <a:t> membahas </a:t>
            </a:r>
            <a:r>
              <a:rPr lang="id-ID" dirty="0" err="1"/>
              <a:t>pra</a:t>
            </a:r>
            <a:r>
              <a:rPr lang="id-ID" dirty="0"/>
              <a:t>-takdir sebagai rencana Tuhan untuk mengarahkan makhluk berakal menuju kehidupan kekal.</a:t>
            </a:r>
            <a:r>
              <a:rPr lang="id-ID" baseline="30000" dirty="0"/>
              <a:t>1</a:t>
            </a:r>
            <a:r>
              <a:rPr lang="id-ID" dirty="0"/>
              <a:t> Pra-takdir ini tidak menghilangkan kehendak bebas manusia. </a:t>
            </a:r>
            <a:r>
              <a:rPr lang="id-ID" dirty="0" err="1"/>
              <a:t>Dodds</a:t>
            </a:r>
            <a:r>
              <a:rPr lang="id-ID" dirty="0"/>
              <a:t> menegaskan bahwa kehendak bebas dan </a:t>
            </a:r>
            <a:r>
              <a:rPr lang="id-ID" dirty="0" err="1"/>
              <a:t>pra</a:t>
            </a:r>
            <a:r>
              <a:rPr lang="id-ID" dirty="0"/>
              <a:t>-takdir bukanlah kontradiksi, melainkan sebuah misteri di mana tindakan bebas manusia yang merupakan kausalitas sekunder diatur dalam kausalitas primer Tuhan.</a:t>
            </a:r>
            <a:r>
              <a:rPr lang="id-ID" baseline="30000" dirty="0"/>
              <a:t>1</a:t>
            </a:r>
            <a:r>
              <a:rPr lang="id-ID" dirty="0"/>
              <a:t> Kebaikan yang kita lakukan adalah hasil dari kehendak bebas kita, namun juga termasuk dalam rencana </a:t>
            </a:r>
            <a:r>
              <a:rPr lang="id-ID" dirty="0" err="1"/>
              <a:t>pra</a:t>
            </a:r>
            <a:r>
              <a:rPr lang="id-ID" dirty="0"/>
              <a:t>-takdir Tuhan.</a:t>
            </a:r>
            <a:r>
              <a:rPr lang="id-ID" baseline="30000" dirty="0"/>
              <a:t>1 </a:t>
            </a:r>
            <a:r>
              <a:rPr lang="id-ID" dirty="0"/>
              <a:t>Sesi ini juga akan membahas masalah </a:t>
            </a:r>
            <a:r>
              <a:rPr lang="id-ID" dirty="0" err="1"/>
              <a:t>teodisi</a:t>
            </a:r>
            <a:r>
              <a:rPr lang="id-ID" dirty="0"/>
              <a:t> (Tuhan dan kejahatan).</a:t>
            </a:r>
            <a:r>
              <a:rPr lang="id-ID" baseline="30000" dirty="0"/>
              <a:t>1</a:t>
            </a:r>
            <a:r>
              <a:rPr lang="id-ID" dirty="0"/>
              <a:t> </a:t>
            </a:r>
            <a:r>
              <a:rPr lang="id-ID" dirty="0" err="1"/>
              <a:t>Dodds</a:t>
            </a:r>
            <a:r>
              <a:rPr lang="id-ID" dirty="0"/>
              <a:t>, seperti </a:t>
            </a:r>
            <a:r>
              <a:rPr lang="id-ID" dirty="0" err="1"/>
              <a:t>Aquinas</a:t>
            </a:r>
            <a:r>
              <a:rPr lang="id-ID" dirty="0"/>
              <a:t>, berpendapat bahwa kejahatan bukanlah sebuah substansi yang dapat disebabkan oleh Tuhan, melainkan</a:t>
            </a:r>
            <a:r>
              <a:rPr lang="id-ID" baseline="30000" dirty="0"/>
              <a:t> </a:t>
            </a:r>
            <a:r>
              <a:rPr lang="id-ID" i="1" dirty="0" err="1"/>
              <a:t>privatio</a:t>
            </a:r>
            <a:r>
              <a:rPr lang="id-ID" i="1" dirty="0"/>
              <a:t> </a:t>
            </a:r>
            <a:r>
              <a:rPr lang="id-ID" i="1" dirty="0" err="1"/>
              <a:t>boni</a:t>
            </a:r>
            <a:r>
              <a:rPr lang="id-ID" dirty="0"/>
              <a:t> (ketiadaan kebaikan).</a:t>
            </a:r>
            <a:r>
              <a:rPr lang="id-ID" baseline="30000" dirty="0"/>
              <a:t>1</a:t>
            </a:r>
            <a:r>
              <a:rPr lang="id-ID" dirty="0"/>
              <a:t> Tuhan mengizinkan kejahatan terjadi untuk menghasilkan kebaikan yang lebih besar.</a:t>
            </a:r>
            <a:r>
              <a:rPr lang="id-ID" baseline="30000" dirty="0"/>
              <a:t>1</a:t>
            </a:r>
            <a:r>
              <a:rPr lang="id-ID" dirty="0"/>
              <a:t> Contohnya, penderitaan orang saleh dapat menghasilkan kebaikan seperti ketahanan spiritual atau kemuliaan yang lebih besar di akhirat.</a:t>
            </a:r>
            <a:r>
              <a:rPr lang="id-ID" baseline="30000" dirty="0"/>
              <a:t>1</a:t>
            </a:r>
            <a:endParaRPr lang="id-ID" dirty="0"/>
          </a:p>
        </p:txBody>
      </p:sp>
    </p:spTree>
    <p:extLst>
      <p:ext uri="{BB962C8B-B14F-4D97-AF65-F5344CB8AC3E}">
        <p14:creationId xmlns:p14="http://schemas.microsoft.com/office/powerpoint/2010/main" val="106626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A6363754-0271-8BA5-BAB8-97DE20F72FE5}"/>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DE56C9E0-B89A-BDDD-973A-B0F8CA62BE68}"/>
              </a:ext>
            </a:extLst>
          </p:cNvPr>
          <p:cNvSpPr>
            <a:spLocks noGrp="1"/>
          </p:cNvSpPr>
          <p:nvPr>
            <p:ph type="ctrTitle"/>
          </p:nvPr>
        </p:nvSpPr>
        <p:spPr>
          <a:xfrm>
            <a:off x="1524000" y="931026"/>
            <a:ext cx="9144000" cy="1645920"/>
          </a:xfrm>
        </p:spPr>
        <p:txBody>
          <a:bodyPr>
            <a:normAutofit fontScale="90000"/>
          </a:bodyPr>
          <a:lstStyle/>
          <a:p>
            <a:r>
              <a:rPr lang="id-ID" b="1" dirty="0"/>
              <a:t>Kuasa Ilahi (</a:t>
            </a:r>
            <a:r>
              <a:rPr lang="id-ID" b="1" i="1" dirty="0" err="1"/>
              <a:t>Divine</a:t>
            </a:r>
            <a:r>
              <a:rPr lang="id-ID" b="1" i="1" dirty="0"/>
              <a:t> Power</a:t>
            </a:r>
            <a:r>
              <a:rPr lang="id-ID" b="1" dirty="0"/>
              <a:t>) </a:t>
            </a:r>
            <a:br>
              <a:rPr lang="en-US" b="1" dirty="0"/>
            </a:br>
            <a:r>
              <a:rPr lang="id-ID" b="1" dirty="0"/>
              <a:t>dan </a:t>
            </a:r>
            <a:r>
              <a:rPr lang="id-ID" b="1" dirty="0" err="1"/>
              <a:t>Omnipotensi</a:t>
            </a:r>
            <a:endParaRPr lang="id-ID" b="1" dirty="0"/>
          </a:p>
        </p:txBody>
      </p:sp>
      <p:sp>
        <p:nvSpPr>
          <p:cNvPr id="3" name="Subjudul 2">
            <a:extLst>
              <a:ext uri="{FF2B5EF4-FFF2-40B4-BE49-F238E27FC236}">
                <a16:creationId xmlns:a16="http://schemas.microsoft.com/office/drawing/2014/main" id="{6399E31A-07A6-6E3B-2D34-54E485BF8FDB}"/>
              </a:ext>
            </a:extLst>
          </p:cNvPr>
          <p:cNvSpPr>
            <a:spLocks noGrp="1"/>
          </p:cNvSpPr>
          <p:nvPr>
            <p:ph type="subTitle" idx="1"/>
          </p:nvPr>
        </p:nvSpPr>
        <p:spPr>
          <a:xfrm>
            <a:off x="1524000" y="2826326"/>
            <a:ext cx="9144000" cy="2643449"/>
          </a:xfrm>
          <a:solidFill>
            <a:srgbClr val="00B0F0">
              <a:alpha val="50000"/>
            </a:srgbClr>
          </a:solidFill>
        </p:spPr>
        <p:txBody>
          <a:bodyPr>
            <a:normAutofit/>
          </a:bodyPr>
          <a:lstStyle/>
          <a:p>
            <a:pPr algn="just"/>
            <a:r>
              <a:rPr lang="en-US" dirty="0"/>
              <a:t>B</a:t>
            </a:r>
            <a:r>
              <a:rPr lang="id-ID" dirty="0" err="1"/>
              <a:t>erarti</a:t>
            </a:r>
            <a:r>
              <a:rPr lang="id-ID" dirty="0"/>
              <a:t> Ia dapat melakukan segala sesuatu yang secara logis mungkin. Ia tidak dapat melakukan hal-hal yang mengandung kontradiksi logis, seperti menciptakan batu yang terlalu berat untuk diangkat oleh-Nya sendiri.</a:t>
            </a:r>
            <a:r>
              <a:rPr lang="id-ID" baseline="30000" dirty="0"/>
              <a:t>1</a:t>
            </a:r>
            <a:r>
              <a:rPr lang="id-ID" dirty="0"/>
              <a:t> Hal ini bukan merupakan batasan pada kuasa-Nya, melainkan sebuah pernyataan bahwa "tidak mungkin" hal seperti itu terjadi secara logis.</a:t>
            </a:r>
            <a:r>
              <a:rPr lang="id-ID" baseline="30000" dirty="0"/>
              <a:t>1</a:t>
            </a:r>
            <a:r>
              <a:rPr lang="id-ID" dirty="0"/>
              <a:t> Kuasa </a:t>
            </a:r>
            <a:r>
              <a:rPr lang="id-ID" dirty="0" err="1"/>
              <a:t>Tuhanjuga</a:t>
            </a:r>
            <a:r>
              <a:rPr lang="id-ID" dirty="0"/>
              <a:t> tidak dapat disalahgunakan, karena kuasa-Nya adalah satu dengan kebaikan dan kebijaksanaan-Nya yang tak terbatas.</a:t>
            </a:r>
            <a:r>
              <a:rPr lang="id-ID" baseline="30000" dirty="0"/>
              <a:t>1</a:t>
            </a:r>
            <a:endParaRPr lang="id-ID" dirty="0"/>
          </a:p>
        </p:txBody>
      </p:sp>
    </p:spTree>
    <p:extLst>
      <p:ext uri="{BB962C8B-B14F-4D97-AF65-F5344CB8AC3E}">
        <p14:creationId xmlns:p14="http://schemas.microsoft.com/office/powerpoint/2010/main" val="4243280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4ACE502B-C010-B1D3-32B2-1642566217D9}"/>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CF27CD35-35A7-1BA8-D3B9-B976DB05CA8A}"/>
              </a:ext>
            </a:extLst>
          </p:cNvPr>
          <p:cNvSpPr>
            <a:spLocks noGrp="1"/>
          </p:cNvSpPr>
          <p:nvPr>
            <p:ph type="ctrTitle"/>
          </p:nvPr>
        </p:nvSpPr>
        <p:spPr>
          <a:xfrm>
            <a:off x="1259840" y="2854960"/>
            <a:ext cx="9824720" cy="1737360"/>
          </a:xfrm>
        </p:spPr>
        <p:txBody>
          <a:bodyPr>
            <a:normAutofit fontScale="90000"/>
          </a:bodyPr>
          <a:lstStyle/>
          <a:p>
            <a:r>
              <a:rPr lang="en-US" b="1" dirty="0" err="1">
                <a:latin typeface="Arial Black" panose="020B0A04020102020204" pitchFamily="34" charset="0"/>
              </a:rPr>
              <a:t>Sesi</a:t>
            </a:r>
            <a:r>
              <a:rPr lang="en-US" b="1" dirty="0">
                <a:latin typeface="Arial Black" panose="020B0A04020102020204" pitchFamily="34" charset="0"/>
              </a:rPr>
              <a:t> 5 </a:t>
            </a:r>
            <a:br>
              <a:rPr lang="en-US" b="1" dirty="0">
                <a:latin typeface="Arial Black" panose="020B0A04020102020204" pitchFamily="34" charset="0"/>
              </a:rPr>
            </a:br>
            <a:r>
              <a:rPr lang="id-ID" b="1" dirty="0"/>
              <a:t>Relevansi Kontemporer dan Sintesis</a:t>
            </a:r>
            <a:br>
              <a:rPr lang="en-US" b="1" dirty="0"/>
            </a:br>
            <a:endParaRPr lang="id-ID" sz="3600" b="1" dirty="0">
              <a:latin typeface="Arial Black" panose="020B0A04020102020204" pitchFamily="34" charset="0"/>
            </a:endParaRPr>
          </a:p>
        </p:txBody>
      </p:sp>
    </p:spTree>
    <p:extLst>
      <p:ext uri="{BB962C8B-B14F-4D97-AF65-F5344CB8AC3E}">
        <p14:creationId xmlns:p14="http://schemas.microsoft.com/office/powerpoint/2010/main" val="1379653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CA933AB2-57BE-9D08-684B-453DAEFBE7E1}"/>
            </a:ext>
          </a:extLst>
        </p:cNvPr>
        <p:cNvGrpSpPr/>
        <p:nvPr/>
      </p:nvGrpSpPr>
      <p:grpSpPr>
        <a:xfrm>
          <a:off x="0" y="0"/>
          <a:ext cx="0" cy="0"/>
          <a:chOff x="0" y="0"/>
          <a:chExt cx="0" cy="0"/>
        </a:xfrm>
      </p:grpSpPr>
      <p:sp>
        <p:nvSpPr>
          <p:cNvPr id="3" name="Subjudul 2">
            <a:extLst>
              <a:ext uri="{FF2B5EF4-FFF2-40B4-BE49-F238E27FC236}">
                <a16:creationId xmlns:a16="http://schemas.microsoft.com/office/drawing/2014/main" id="{9787F25E-E971-19BC-CC30-036A0ADDB3E9}"/>
              </a:ext>
            </a:extLst>
          </p:cNvPr>
          <p:cNvSpPr>
            <a:spLocks noGrp="1"/>
          </p:cNvSpPr>
          <p:nvPr>
            <p:ph type="subTitle" idx="1"/>
          </p:nvPr>
        </p:nvSpPr>
        <p:spPr>
          <a:xfrm>
            <a:off x="1524000" y="1300480"/>
            <a:ext cx="9144000" cy="4257040"/>
          </a:xfrm>
          <a:solidFill>
            <a:srgbClr val="00B0F0">
              <a:alpha val="50000"/>
            </a:srgbClr>
          </a:solidFill>
        </p:spPr>
        <p:txBody>
          <a:bodyPr>
            <a:normAutofit fontScale="92500" lnSpcReduction="10000"/>
          </a:bodyPr>
          <a:lstStyle/>
          <a:p>
            <a:r>
              <a:rPr lang="id-ID" b="1" dirty="0"/>
              <a:t>Latar Belakang</a:t>
            </a:r>
          </a:p>
          <a:p>
            <a:pPr algn="just"/>
            <a:r>
              <a:rPr lang="id-ID" dirty="0"/>
              <a:t>Topik ini membahas relevansi teologi </a:t>
            </a:r>
            <a:r>
              <a:rPr lang="id-ID" dirty="0" err="1"/>
              <a:t>Aquinas</a:t>
            </a:r>
            <a:r>
              <a:rPr lang="id-ID" dirty="0"/>
              <a:t> di era modern, terutama dalam konteks perdebatan antara iman dan sains. Banyak orang melihat teologi klasik sebagai sesuatu yang kuno dan tidak relevan. Namun, melalui karya-karya seperti Michael J. </a:t>
            </a:r>
            <a:r>
              <a:rPr lang="id-ID" dirty="0" err="1"/>
              <a:t>Dodds</a:t>
            </a:r>
            <a:r>
              <a:rPr lang="id-ID" dirty="0"/>
              <a:t>, pemikiran </a:t>
            </a:r>
            <a:r>
              <a:rPr lang="id-ID" dirty="0" err="1"/>
              <a:t>Aquinas</a:t>
            </a:r>
            <a:r>
              <a:rPr lang="id-ID" dirty="0"/>
              <a:t> terbukti masih mampu memberikan jawaban atas tantangan intelektual masa kini. Ini karena </a:t>
            </a:r>
            <a:r>
              <a:rPr lang="id-ID" dirty="0" err="1"/>
              <a:t>Aquinas</a:t>
            </a:r>
            <a:r>
              <a:rPr lang="id-ID" dirty="0"/>
              <a:t> tidak melihat iman dan akal sebagai dua hal yang bertentangan, melainkan sebagai dua jalan menuju kebenaran yang saling melengkapi.</a:t>
            </a:r>
            <a:endParaRPr lang="id-ID" b="1" dirty="0"/>
          </a:p>
          <a:p>
            <a:r>
              <a:rPr lang="id-ID" b="1" dirty="0"/>
              <a:t>Tujuan</a:t>
            </a:r>
          </a:p>
          <a:p>
            <a:pPr algn="just"/>
            <a:r>
              <a:rPr lang="id-ID" dirty="0"/>
              <a:t>Tujuan utama dari pembahasan ini adalah untuk menunjukkan bagaimana filsafat dan teologi klasik dapat memberikan landasan yang kokoh bagi pemahaman tentang Tuhan di era modern. Dengan menyajikan sintesis antara pemikiran </a:t>
            </a:r>
            <a:r>
              <a:rPr lang="id-ID" dirty="0" err="1"/>
              <a:t>Aquinas</a:t>
            </a:r>
            <a:r>
              <a:rPr lang="id-ID" dirty="0"/>
              <a:t>, sains, dan isu-isu kontemporer (seperti masalah kejahatan dan evolusi).</a:t>
            </a:r>
            <a:endParaRPr lang="id-ID" b="1" dirty="0"/>
          </a:p>
        </p:txBody>
      </p:sp>
    </p:spTree>
    <p:extLst>
      <p:ext uri="{BB962C8B-B14F-4D97-AF65-F5344CB8AC3E}">
        <p14:creationId xmlns:p14="http://schemas.microsoft.com/office/powerpoint/2010/main" val="830392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A99016C1-2512-1653-B8F5-4BB790E2E643}"/>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A08B5318-8619-FCA2-D3AA-7D32934DDD0C}"/>
              </a:ext>
            </a:extLst>
          </p:cNvPr>
          <p:cNvSpPr>
            <a:spLocks noGrp="1"/>
          </p:cNvSpPr>
          <p:nvPr>
            <p:ph type="ctrTitle"/>
          </p:nvPr>
        </p:nvSpPr>
        <p:spPr>
          <a:xfrm>
            <a:off x="711200" y="1129606"/>
            <a:ext cx="10922000" cy="914400"/>
          </a:xfrm>
        </p:spPr>
        <p:txBody>
          <a:bodyPr>
            <a:normAutofit/>
          </a:bodyPr>
          <a:lstStyle/>
          <a:p>
            <a:r>
              <a:rPr lang="en-US" sz="4800" b="1" dirty="0"/>
              <a:t>Aquinas dan </a:t>
            </a:r>
            <a:r>
              <a:rPr lang="en-US" sz="4800" b="1" dirty="0" err="1"/>
              <a:t>Ilmu</a:t>
            </a:r>
            <a:r>
              <a:rPr lang="en-US" sz="4800" b="1" dirty="0"/>
              <a:t> </a:t>
            </a:r>
            <a:r>
              <a:rPr lang="en-US" sz="4800" b="1" dirty="0" err="1"/>
              <a:t>Pengetahuan</a:t>
            </a:r>
            <a:r>
              <a:rPr lang="en-US" sz="4800" b="1" dirty="0"/>
              <a:t> Modern</a:t>
            </a:r>
            <a:endParaRPr lang="id-ID" sz="4800" b="1" dirty="0"/>
          </a:p>
        </p:txBody>
      </p:sp>
      <p:sp>
        <p:nvSpPr>
          <p:cNvPr id="3" name="Subjudul 2">
            <a:extLst>
              <a:ext uri="{FF2B5EF4-FFF2-40B4-BE49-F238E27FC236}">
                <a16:creationId xmlns:a16="http://schemas.microsoft.com/office/drawing/2014/main" id="{4CE3F975-C82D-07E3-FB49-86AF87615856}"/>
              </a:ext>
            </a:extLst>
          </p:cNvPr>
          <p:cNvSpPr>
            <a:spLocks noGrp="1"/>
          </p:cNvSpPr>
          <p:nvPr>
            <p:ph type="subTitle" idx="1"/>
          </p:nvPr>
        </p:nvSpPr>
        <p:spPr>
          <a:xfrm>
            <a:off x="1524000" y="2277686"/>
            <a:ext cx="9144000" cy="3808153"/>
          </a:xfrm>
          <a:solidFill>
            <a:srgbClr val="00B0F0">
              <a:alpha val="50000"/>
            </a:srgbClr>
          </a:solidFill>
        </p:spPr>
        <p:txBody>
          <a:bodyPr>
            <a:normAutofit/>
          </a:bodyPr>
          <a:lstStyle/>
          <a:p>
            <a:pPr algn="just"/>
            <a:r>
              <a:rPr lang="id-ID" dirty="0"/>
              <a:t>Salah satu kontribusi utama buku </a:t>
            </a:r>
            <a:r>
              <a:rPr lang="id-ID" dirty="0" err="1"/>
              <a:t>Dodds</a:t>
            </a:r>
            <a:r>
              <a:rPr lang="id-ID" dirty="0"/>
              <a:t> adalah menunjukkan kompatibilitas teologi </a:t>
            </a:r>
            <a:r>
              <a:rPr lang="id-ID" dirty="0" err="1"/>
              <a:t>Aquinas</a:t>
            </a:r>
            <a:r>
              <a:rPr lang="id-ID" dirty="0"/>
              <a:t> dengan ilmu pengetahuan modern.</a:t>
            </a:r>
            <a:r>
              <a:rPr lang="id-ID" baseline="30000" dirty="0"/>
              <a:t>2</a:t>
            </a:r>
            <a:r>
              <a:rPr lang="id-ID" dirty="0"/>
              <a:t> Sains modern membatasi metodenya pada penyelidikan kausalitas sekunder interaksi sebab-akibat antar-makhluk.</a:t>
            </a:r>
            <a:r>
              <a:rPr lang="id-ID" baseline="30000" dirty="0"/>
              <a:t>1</a:t>
            </a:r>
            <a:r>
              <a:rPr lang="id-ID" dirty="0"/>
              <a:t> Di sisi lain, teologi, seperti yang dipahami oleh </a:t>
            </a:r>
            <a:r>
              <a:rPr lang="id-ID" dirty="0" err="1"/>
              <a:t>Aquinas</a:t>
            </a:r>
            <a:r>
              <a:rPr lang="id-ID" dirty="0"/>
              <a:t>, berurusan dengan kausalitas primer Tuhan, yang merupakan sumber dari seluruh tatanan kausalitas sekunder.</a:t>
            </a:r>
            <a:r>
              <a:rPr lang="id-ID" baseline="30000" dirty="0"/>
              <a:t>1</a:t>
            </a:r>
            <a:r>
              <a:rPr lang="id-ID" dirty="0"/>
              <a:t> Tidak ada kompetisi antara keduanya karena keduanya beroperasi pada tingkatan yang berbeda namun saling melengkapi.</a:t>
            </a:r>
            <a:r>
              <a:rPr lang="id-ID" baseline="30000" dirty="0"/>
              <a:t>2</a:t>
            </a:r>
            <a:r>
              <a:rPr lang="id-ID" dirty="0"/>
              <a:t> Sains tidak dapat membuktikan atau menyangkal keberadaan Tuhan karena Tuhan, sebagai kausalitas primer, berada di luar jangkauan metode empiris sains.</a:t>
            </a:r>
          </a:p>
        </p:txBody>
      </p:sp>
    </p:spTree>
    <p:extLst>
      <p:ext uri="{BB962C8B-B14F-4D97-AF65-F5344CB8AC3E}">
        <p14:creationId xmlns:p14="http://schemas.microsoft.com/office/powerpoint/2010/main" val="3077318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46A343DA-3DF3-FCB1-FDDC-E70792C1D600}"/>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8E5AD957-1EFA-D426-A086-42230123855D}"/>
              </a:ext>
            </a:extLst>
          </p:cNvPr>
          <p:cNvSpPr>
            <a:spLocks noGrp="1"/>
          </p:cNvSpPr>
          <p:nvPr>
            <p:ph type="ctrTitle"/>
          </p:nvPr>
        </p:nvSpPr>
        <p:spPr>
          <a:xfrm>
            <a:off x="762000" y="1190566"/>
            <a:ext cx="10668000" cy="914400"/>
          </a:xfrm>
        </p:spPr>
        <p:txBody>
          <a:bodyPr>
            <a:noAutofit/>
          </a:bodyPr>
          <a:lstStyle/>
          <a:p>
            <a:r>
              <a:rPr lang="id-ID" sz="4800" b="1" dirty="0"/>
              <a:t>Kritik terhadap Panteisme dan </a:t>
            </a:r>
            <a:r>
              <a:rPr lang="id-ID" sz="4800" b="1" dirty="0" err="1"/>
              <a:t>Panenteisme</a:t>
            </a:r>
            <a:endParaRPr lang="id-ID" sz="4800" b="1" dirty="0"/>
          </a:p>
        </p:txBody>
      </p:sp>
      <p:sp>
        <p:nvSpPr>
          <p:cNvPr id="3" name="Subjudul 2">
            <a:extLst>
              <a:ext uri="{FF2B5EF4-FFF2-40B4-BE49-F238E27FC236}">
                <a16:creationId xmlns:a16="http://schemas.microsoft.com/office/drawing/2014/main" id="{8F7480B9-E72E-10C5-5332-655EF75CD67C}"/>
              </a:ext>
            </a:extLst>
          </p:cNvPr>
          <p:cNvSpPr>
            <a:spLocks noGrp="1"/>
          </p:cNvSpPr>
          <p:nvPr>
            <p:ph type="subTitle" idx="1"/>
          </p:nvPr>
        </p:nvSpPr>
        <p:spPr>
          <a:xfrm>
            <a:off x="1524000" y="2277686"/>
            <a:ext cx="9144000" cy="3808153"/>
          </a:xfrm>
          <a:solidFill>
            <a:srgbClr val="00B0F0">
              <a:alpha val="50000"/>
            </a:srgbClr>
          </a:solidFill>
        </p:spPr>
        <p:txBody>
          <a:bodyPr>
            <a:normAutofit/>
          </a:bodyPr>
          <a:lstStyle/>
          <a:p>
            <a:pPr algn="just"/>
            <a:r>
              <a:rPr lang="id-ID" dirty="0"/>
              <a:t>Pemahaman </a:t>
            </a:r>
            <a:r>
              <a:rPr lang="id-ID" dirty="0" err="1"/>
              <a:t>Aquinas</a:t>
            </a:r>
            <a:r>
              <a:rPr lang="id-ID" dirty="0"/>
              <a:t> tentang </a:t>
            </a:r>
            <a:r>
              <a:rPr lang="id-ID" dirty="0" err="1"/>
              <a:t>transendensi</a:t>
            </a:r>
            <a:r>
              <a:rPr lang="id-ID" dirty="0"/>
              <a:t> dan imanensi Tuhan menawarkan landasan untuk menganalisis secara kritis pandangan-pandangan teologis modern lainnya.</a:t>
            </a:r>
            <a:r>
              <a:rPr lang="id-ID" baseline="30000" dirty="0"/>
              <a:t>1</a:t>
            </a:r>
            <a:r>
              <a:rPr lang="id-ID" dirty="0"/>
              <a:t> Pandangan </a:t>
            </a:r>
            <a:r>
              <a:rPr lang="id-ID" dirty="0" err="1"/>
              <a:t>Dodds</a:t>
            </a:r>
            <a:r>
              <a:rPr lang="id-ID" dirty="0"/>
              <a:t> menyoroti bahwa panteisme, yang mengidentifikasi Tuhan dengan dunia, dan </a:t>
            </a:r>
            <a:r>
              <a:rPr lang="id-ID" dirty="0" err="1"/>
              <a:t>panenteisme</a:t>
            </a:r>
            <a:r>
              <a:rPr lang="id-ID" dirty="0"/>
              <a:t>, yang berpendapat bahwa dunia adalah bagian dari Tuhan, keduanya gagal mempertahankan </a:t>
            </a:r>
            <a:r>
              <a:rPr lang="id-ID" dirty="0" err="1"/>
              <a:t>transendensi</a:t>
            </a:r>
            <a:r>
              <a:rPr lang="id-ID" dirty="0"/>
              <a:t> dan kebebasan Tuhan.</a:t>
            </a:r>
            <a:r>
              <a:rPr lang="id-ID" baseline="30000" dirty="0"/>
              <a:t>1</a:t>
            </a:r>
            <a:r>
              <a:rPr lang="id-ID" dirty="0"/>
              <a:t> Dalam pandangan </a:t>
            </a:r>
            <a:r>
              <a:rPr lang="id-ID" dirty="0" err="1"/>
              <a:t>Aquinas</a:t>
            </a:r>
            <a:r>
              <a:rPr lang="id-ID" dirty="0"/>
              <a:t>, Tuhan yang paling transenden adalah Tuhan yang paling imanen, sumber kausalitas dan keberadaan bagi setiap makhluk.</a:t>
            </a:r>
            <a:r>
              <a:rPr lang="id-ID" baseline="30000" dirty="0"/>
              <a:t>1</a:t>
            </a:r>
            <a:r>
              <a:rPr lang="id-ID" dirty="0"/>
              <a:t> Tuhan tidak "diserap" ke dalam dunia (</a:t>
            </a:r>
            <a:r>
              <a:rPr lang="id-ID" dirty="0" err="1"/>
              <a:t>panenteisme</a:t>
            </a:r>
            <a:r>
              <a:rPr lang="id-ID" dirty="0"/>
              <a:t>), juga tidak "jauh" dari dunia (deisme). Ia adalah kausa transenden yang paling dalam.</a:t>
            </a:r>
          </a:p>
        </p:txBody>
      </p:sp>
    </p:spTree>
    <p:extLst>
      <p:ext uri="{BB962C8B-B14F-4D97-AF65-F5344CB8AC3E}">
        <p14:creationId xmlns:p14="http://schemas.microsoft.com/office/powerpoint/2010/main" val="4134492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7DF3FE3E-42B3-25FD-7699-50061FD4952F}"/>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8806B39C-0D77-4F92-D612-1FC5387C80B6}"/>
              </a:ext>
            </a:extLst>
          </p:cNvPr>
          <p:cNvSpPr>
            <a:spLocks noGrp="1"/>
          </p:cNvSpPr>
          <p:nvPr>
            <p:ph type="ctrTitle"/>
          </p:nvPr>
        </p:nvSpPr>
        <p:spPr>
          <a:xfrm>
            <a:off x="1524000" y="1363286"/>
            <a:ext cx="9144000" cy="914400"/>
          </a:xfrm>
        </p:spPr>
        <p:txBody>
          <a:bodyPr>
            <a:normAutofit fontScale="90000"/>
          </a:bodyPr>
          <a:lstStyle/>
          <a:p>
            <a:r>
              <a:rPr lang="id-ID" b="1" dirty="0"/>
              <a:t>Peran Bahasa Analogi dalam Dialog </a:t>
            </a:r>
            <a:r>
              <a:rPr lang="id-ID" b="1" dirty="0" err="1"/>
              <a:t>Antaragama</a:t>
            </a:r>
            <a:endParaRPr lang="id-ID" b="1" dirty="0"/>
          </a:p>
        </p:txBody>
      </p:sp>
      <p:sp>
        <p:nvSpPr>
          <p:cNvPr id="3" name="Subjudul 2">
            <a:extLst>
              <a:ext uri="{FF2B5EF4-FFF2-40B4-BE49-F238E27FC236}">
                <a16:creationId xmlns:a16="http://schemas.microsoft.com/office/drawing/2014/main" id="{446A40C7-F834-649E-4434-66CF85A7B500}"/>
              </a:ext>
            </a:extLst>
          </p:cNvPr>
          <p:cNvSpPr>
            <a:spLocks noGrp="1"/>
          </p:cNvSpPr>
          <p:nvPr>
            <p:ph type="subTitle" idx="1"/>
          </p:nvPr>
        </p:nvSpPr>
        <p:spPr>
          <a:xfrm>
            <a:off x="1524000" y="2693324"/>
            <a:ext cx="9144000" cy="3392515"/>
          </a:xfrm>
          <a:solidFill>
            <a:srgbClr val="00B0F0">
              <a:alpha val="50000"/>
            </a:srgbClr>
          </a:solidFill>
        </p:spPr>
        <p:txBody>
          <a:bodyPr>
            <a:normAutofit/>
          </a:bodyPr>
          <a:lstStyle/>
          <a:p>
            <a:pPr algn="just"/>
            <a:r>
              <a:rPr lang="id-ID" dirty="0"/>
              <a:t>Bahasa analogi yang dikembangkan </a:t>
            </a:r>
            <a:r>
              <a:rPr lang="id-ID" dirty="0" err="1"/>
              <a:t>Aquinas</a:t>
            </a:r>
            <a:r>
              <a:rPr lang="id-ID" dirty="0"/>
              <a:t>, di mana kita dapat berbicara tentang Tuhan tanpa mereduksi-Nya pada kategori makhluk, memberikan model yang kaya untuk dialog antaragama.</a:t>
            </a:r>
            <a:r>
              <a:rPr lang="id-ID" baseline="30000" dirty="0"/>
              <a:t>1</a:t>
            </a:r>
            <a:r>
              <a:rPr lang="id-ID" dirty="0"/>
              <a:t> Bahasa ini memungkinkan apresiasi terhadap berbagai tradisi keagamaan dan deskripsi mereka tentang Tuhan tanpa menyamakan realitas Tuhan mereka secara univokal.</a:t>
            </a:r>
            <a:r>
              <a:rPr lang="id-ID" baseline="30000" dirty="0"/>
              <a:t>1</a:t>
            </a:r>
            <a:r>
              <a:rPr lang="id-ID" dirty="0"/>
              <a:t> Hal ini memungkinkan adanya pengakuan atas kebenaran parsial yang mungkin terkandung dalam tradisi lain, sambil tetap mempertahankan keyakinan akan Keesaan dan keunikan Tuhan yang tak terlukiskan.</a:t>
            </a:r>
            <a:r>
              <a:rPr lang="id-ID" baseline="30000" dirty="0"/>
              <a:t>1</a:t>
            </a:r>
            <a:endParaRPr lang="id-ID" dirty="0"/>
          </a:p>
        </p:txBody>
      </p:sp>
    </p:spTree>
    <p:extLst>
      <p:ext uri="{BB962C8B-B14F-4D97-AF65-F5344CB8AC3E}">
        <p14:creationId xmlns:p14="http://schemas.microsoft.com/office/powerpoint/2010/main" val="1141033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1359572E-178B-209F-52FA-3F849E0429E7}"/>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F652BEFD-EA6D-B48E-D4BA-538DEC70C04A}"/>
              </a:ext>
            </a:extLst>
          </p:cNvPr>
          <p:cNvSpPr>
            <a:spLocks noGrp="1"/>
          </p:cNvSpPr>
          <p:nvPr>
            <p:ph type="ctrTitle"/>
          </p:nvPr>
        </p:nvSpPr>
        <p:spPr>
          <a:xfrm>
            <a:off x="1524000" y="975360"/>
            <a:ext cx="9144000" cy="1198880"/>
          </a:xfrm>
        </p:spPr>
        <p:txBody>
          <a:bodyPr>
            <a:normAutofit/>
          </a:bodyPr>
          <a:lstStyle/>
          <a:p>
            <a:r>
              <a:rPr lang="en-US" b="1" dirty="0"/>
              <a:t>KESIMPULAN</a:t>
            </a:r>
            <a:endParaRPr lang="id-ID" b="1" dirty="0"/>
          </a:p>
        </p:txBody>
      </p:sp>
      <p:sp>
        <p:nvSpPr>
          <p:cNvPr id="3" name="Subjudul 2">
            <a:extLst>
              <a:ext uri="{FF2B5EF4-FFF2-40B4-BE49-F238E27FC236}">
                <a16:creationId xmlns:a16="http://schemas.microsoft.com/office/drawing/2014/main" id="{92591998-AF15-4444-0C2C-359432BA190A}"/>
              </a:ext>
            </a:extLst>
          </p:cNvPr>
          <p:cNvSpPr>
            <a:spLocks noGrp="1"/>
          </p:cNvSpPr>
          <p:nvPr>
            <p:ph type="subTitle" idx="1"/>
          </p:nvPr>
        </p:nvSpPr>
        <p:spPr>
          <a:xfrm>
            <a:off x="1524000" y="2357120"/>
            <a:ext cx="9144000" cy="2489200"/>
          </a:xfrm>
          <a:solidFill>
            <a:srgbClr val="00B0F0">
              <a:alpha val="50000"/>
            </a:srgbClr>
          </a:solidFill>
        </p:spPr>
        <p:txBody>
          <a:bodyPr>
            <a:normAutofit/>
          </a:bodyPr>
          <a:lstStyle/>
          <a:p>
            <a:pPr algn="just"/>
            <a:r>
              <a:rPr lang="en-US" dirty="0"/>
              <a:t>Jadi </a:t>
            </a:r>
            <a:r>
              <a:rPr lang="en-US" dirty="0" err="1"/>
              <a:t>dapat</a:t>
            </a:r>
            <a:r>
              <a:rPr lang="en-US" dirty="0"/>
              <a:t> </a:t>
            </a:r>
            <a:r>
              <a:rPr lang="en-US" dirty="0" err="1"/>
              <a:t>disimpulkan</a:t>
            </a:r>
            <a:r>
              <a:rPr lang="en-US" dirty="0"/>
              <a:t> :</a:t>
            </a:r>
          </a:p>
          <a:p>
            <a:pPr marL="457200" indent="-457200" algn="l">
              <a:buAutoNum type="arabicPeriod"/>
            </a:pPr>
            <a:r>
              <a:rPr lang="en-US" dirty="0" err="1"/>
              <a:t>Teologi</a:t>
            </a:r>
            <a:r>
              <a:rPr lang="en-US" dirty="0"/>
              <a:t> yang </a:t>
            </a:r>
            <a:r>
              <a:rPr lang="en-US" dirty="0" err="1"/>
              <a:t>utuh</a:t>
            </a:r>
            <a:r>
              <a:rPr lang="en-US" dirty="0"/>
              <a:t> dan </a:t>
            </a:r>
            <a:r>
              <a:rPr lang="en-US" dirty="0" err="1"/>
              <a:t>Relevan</a:t>
            </a:r>
            <a:endParaRPr lang="en-US" dirty="0"/>
          </a:p>
          <a:p>
            <a:pPr marL="457200" indent="-457200" algn="l">
              <a:buAutoNum type="arabicPeriod"/>
            </a:pPr>
            <a:r>
              <a:rPr lang="en-US" dirty="0" err="1"/>
              <a:t>Melampaui</a:t>
            </a:r>
            <a:r>
              <a:rPr lang="en-US" dirty="0"/>
              <a:t> dan Hadir</a:t>
            </a:r>
          </a:p>
          <a:p>
            <a:pPr marL="457200" indent="-457200" algn="l">
              <a:buAutoNum type="arabicPeriod"/>
            </a:pPr>
            <a:r>
              <a:rPr lang="en-US"/>
              <a:t>Kausalitas</a:t>
            </a:r>
            <a:r>
              <a:rPr lang="en-US" dirty="0"/>
              <a:t> Ganda</a:t>
            </a:r>
          </a:p>
          <a:p>
            <a:pPr marL="457200" indent="-457200" algn="l">
              <a:buAutoNum type="arabicPeriod"/>
            </a:pPr>
            <a:r>
              <a:rPr lang="en-US" dirty="0" err="1"/>
              <a:t>Analogi</a:t>
            </a:r>
            <a:r>
              <a:rPr lang="en-US" dirty="0"/>
              <a:t> </a:t>
            </a:r>
            <a:r>
              <a:rPr lang="en-US" dirty="0" err="1"/>
              <a:t>Sebagai</a:t>
            </a:r>
            <a:r>
              <a:rPr lang="en-US" dirty="0"/>
              <a:t> </a:t>
            </a:r>
            <a:r>
              <a:rPr lang="en-US" dirty="0" err="1"/>
              <a:t>Jembatan</a:t>
            </a:r>
            <a:endParaRPr lang="id-ID" dirty="0"/>
          </a:p>
        </p:txBody>
      </p:sp>
    </p:spTree>
    <p:extLst>
      <p:ext uri="{BB962C8B-B14F-4D97-AF65-F5344CB8AC3E}">
        <p14:creationId xmlns:p14="http://schemas.microsoft.com/office/powerpoint/2010/main" val="4264557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F171AC6A-ED5C-2CF9-ACCE-0BE94E468DF7}"/>
            </a:ext>
          </a:extLst>
        </p:cNvPr>
        <p:cNvGrpSpPr/>
        <p:nvPr/>
      </p:nvGrpSpPr>
      <p:grpSpPr>
        <a:xfrm>
          <a:off x="0" y="0"/>
          <a:ext cx="0" cy="0"/>
          <a:chOff x="0" y="0"/>
          <a:chExt cx="0" cy="0"/>
        </a:xfrm>
      </p:grpSpPr>
      <p:sp>
        <p:nvSpPr>
          <p:cNvPr id="4" name="Subjudul 2">
            <a:extLst>
              <a:ext uri="{FF2B5EF4-FFF2-40B4-BE49-F238E27FC236}">
                <a16:creationId xmlns:a16="http://schemas.microsoft.com/office/drawing/2014/main" id="{463A24DF-C424-A260-3D1A-146E280E8510}"/>
              </a:ext>
            </a:extLst>
          </p:cNvPr>
          <p:cNvSpPr txBox="1">
            <a:spLocks/>
          </p:cNvSpPr>
          <p:nvPr/>
        </p:nvSpPr>
        <p:spPr>
          <a:xfrm>
            <a:off x="980440" y="924560"/>
            <a:ext cx="4892041" cy="4805679"/>
          </a:xfrm>
          <a:prstGeom prst="rect">
            <a:avLst/>
          </a:prstGeom>
          <a:solidFill>
            <a:srgbClr val="00B0F0">
              <a:alpha val="50000"/>
            </a:srgbClr>
          </a:solidFill>
        </p:spPr>
        <p:txBody>
          <a:bodyPr vert="horz" lIns="91440" tIns="45720" rIns="91440" bIns="45720" numCol="1"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dirty="0"/>
              <a:t>1. </a:t>
            </a:r>
            <a:r>
              <a:rPr lang="id-ID" dirty="0"/>
              <a:t>Inti dari pemikiran </a:t>
            </a:r>
            <a:r>
              <a:rPr lang="id-ID" dirty="0" err="1"/>
              <a:t>Aquinas</a:t>
            </a:r>
            <a:r>
              <a:rPr lang="id-ID" dirty="0"/>
              <a:t>, seperti yang disajikan dalam buku ini, adalah bahwa teologi dapat menjadi penawar bagi teisme modern yang menyusut. </a:t>
            </a:r>
            <a:r>
              <a:rPr lang="id-ID" dirty="0" err="1"/>
              <a:t>Dodds</a:t>
            </a:r>
            <a:r>
              <a:rPr lang="id-ID" dirty="0"/>
              <a:t> menunjukkan bagaimana teologi klasik dapat memberikan jawaban atas tantangan kontemporer dan kompatibel dengan sains modern. Alih-alih melihat iman dan akal sebagai pesaing, </a:t>
            </a:r>
            <a:r>
              <a:rPr lang="id-ID" dirty="0" err="1"/>
              <a:t>Aquinas</a:t>
            </a:r>
            <a:r>
              <a:rPr lang="id-ID" dirty="0"/>
              <a:t> memandang akal sebagai pelayan teologi yang digunakan untuk menembus kedalaman wahyu.</a:t>
            </a:r>
          </a:p>
        </p:txBody>
      </p:sp>
      <p:sp>
        <p:nvSpPr>
          <p:cNvPr id="9" name="Persegi Panjang 8">
            <a:extLst>
              <a:ext uri="{FF2B5EF4-FFF2-40B4-BE49-F238E27FC236}">
                <a16:creationId xmlns:a16="http://schemas.microsoft.com/office/drawing/2014/main" id="{375B98F8-5F83-6684-D5BC-954A54AD0C0B}"/>
              </a:ext>
            </a:extLst>
          </p:cNvPr>
          <p:cNvSpPr/>
          <p:nvPr/>
        </p:nvSpPr>
        <p:spPr>
          <a:xfrm>
            <a:off x="6319520" y="888999"/>
            <a:ext cx="5115560" cy="4876800"/>
          </a:xfrm>
          <a:prstGeom prst="rect">
            <a:avLst/>
          </a:prstGeom>
          <a:solidFill>
            <a:srgbClr val="00206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400" dirty="0"/>
              <a:t>2. </a:t>
            </a:r>
            <a:r>
              <a:rPr lang="id-ID" sz="2400" dirty="0"/>
              <a:t>Tema sentralnya adalah </a:t>
            </a:r>
            <a:r>
              <a:rPr lang="id-ID" sz="2400" dirty="0" err="1"/>
              <a:t>transendensi</a:t>
            </a:r>
            <a:r>
              <a:rPr lang="id-ID" sz="2400" dirty="0"/>
              <a:t> dan imanensi Tuhan. </a:t>
            </a:r>
            <a:r>
              <a:rPr lang="id-ID" sz="2400" dirty="0" err="1"/>
              <a:t>Transendensi</a:t>
            </a:r>
            <a:r>
              <a:rPr lang="id-ID" sz="2400" dirty="0"/>
              <a:t> (Tuhan berada di luar ciptaan) dan imanensi (Tuhan hadir di dalam ciptaan) tidak saling bersaing, melainkan saling melengkapi. Justru karena Tuhan secara radikal melampaui ciptaan</a:t>
            </a:r>
            <a:r>
              <a:rPr lang="en-US" sz="2400" dirty="0"/>
              <a:t> </a:t>
            </a:r>
            <a:r>
              <a:rPr lang="id-ID" sz="2400" dirty="0"/>
              <a:t>sebagai sumber keberadaan itu sendiri</a:t>
            </a:r>
            <a:r>
              <a:rPr lang="en-US" sz="2400" dirty="0"/>
              <a:t> </a:t>
            </a:r>
            <a:r>
              <a:rPr lang="id-ID" sz="2400" dirty="0"/>
              <a:t>Ia dapat hadir secara paling intim di dalam setiap makhluk.</a:t>
            </a:r>
          </a:p>
        </p:txBody>
      </p:sp>
    </p:spTree>
    <p:extLst>
      <p:ext uri="{BB962C8B-B14F-4D97-AF65-F5344CB8AC3E}">
        <p14:creationId xmlns:p14="http://schemas.microsoft.com/office/powerpoint/2010/main" val="2343077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a:extLst>
            <a:ext uri="{FF2B5EF4-FFF2-40B4-BE49-F238E27FC236}">
              <a16:creationId xmlns:a16="http://schemas.microsoft.com/office/drawing/2014/main" id="{9F214463-2B3B-7C42-F094-94A7E29BB694}"/>
            </a:ext>
          </a:extLst>
        </p:cNvPr>
        <p:cNvGrpSpPr/>
        <p:nvPr/>
      </p:nvGrpSpPr>
      <p:grpSpPr>
        <a:xfrm>
          <a:off x="0" y="0"/>
          <a:ext cx="0" cy="0"/>
          <a:chOff x="0" y="0"/>
          <a:chExt cx="0" cy="0"/>
        </a:xfrm>
      </p:grpSpPr>
      <p:sp>
        <p:nvSpPr>
          <p:cNvPr id="4" name="Subjudul 2">
            <a:extLst>
              <a:ext uri="{FF2B5EF4-FFF2-40B4-BE49-F238E27FC236}">
                <a16:creationId xmlns:a16="http://schemas.microsoft.com/office/drawing/2014/main" id="{3BD6620C-D9EB-A2AD-B829-F5D97BFA703C}"/>
              </a:ext>
            </a:extLst>
          </p:cNvPr>
          <p:cNvSpPr txBox="1">
            <a:spLocks/>
          </p:cNvSpPr>
          <p:nvPr/>
        </p:nvSpPr>
        <p:spPr>
          <a:xfrm>
            <a:off x="980440" y="924560"/>
            <a:ext cx="4892041" cy="4805679"/>
          </a:xfrm>
          <a:prstGeom prst="rect">
            <a:avLst/>
          </a:prstGeom>
          <a:solidFill>
            <a:srgbClr val="00B0F0">
              <a:alpha val="50000"/>
            </a:srgbClr>
          </a:solidFill>
        </p:spPr>
        <p:txBody>
          <a:bodyPr vert="horz" lIns="91440" tIns="45720" rIns="91440" bIns="45720" numCol="1"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dirty="0"/>
              <a:t>3. </a:t>
            </a:r>
            <a:r>
              <a:rPr lang="id-ID" dirty="0"/>
              <a:t>Kausalitas primer Tuhan adalah sumber dari semua kausalitas sekunder makhluk. Ini berarti Tuhan tidak bersaing dengan ciptaan-Nya; sebaliknya, Ia memungkinkan makhluk-makhluk untuk menjadi penyebab sejati dari tindakan mereka sendiri. Kerangka ini menunjukkan bahwa ilmu pengetahuan empiris, yang terbatas pada kausalitas sekunder, tidak bertentangan dengan teologi, yang mencakup kausalitas primer Sang Pencipta.</a:t>
            </a:r>
          </a:p>
        </p:txBody>
      </p:sp>
      <p:sp>
        <p:nvSpPr>
          <p:cNvPr id="9" name="Persegi Panjang 8">
            <a:extLst>
              <a:ext uri="{FF2B5EF4-FFF2-40B4-BE49-F238E27FC236}">
                <a16:creationId xmlns:a16="http://schemas.microsoft.com/office/drawing/2014/main" id="{EB0F13EB-6BBA-76D4-2D8A-85EFA6951BFE}"/>
              </a:ext>
            </a:extLst>
          </p:cNvPr>
          <p:cNvSpPr/>
          <p:nvPr/>
        </p:nvSpPr>
        <p:spPr>
          <a:xfrm>
            <a:off x="6319520" y="888999"/>
            <a:ext cx="5115560" cy="4876800"/>
          </a:xfrm>
          <a:prstGeom prst="rect">
            <a:avLst/>
          </a:prstGeom>
          <a:solidFill>
            <a:srgbClr val="00206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fontAlgn="base"/>
            <a:r>
              <a:rPr lang="en-US" sz="2400" dirty="0"/>
              <a:t>4. </a:t>
            </a:r>
            <a:r>
              <a:rPr lang="id-ID" sz="2400" dirty="0"/>
              <a:t>Di mana banyak hal memiliki hubungan yang berbeda dengan satu hal utama, seperti kata sehat yang diterapkan pada hewan (karena ia memiliki kesehatan), pada </a:t>
            </a:r>
            <a:r>
              <a:rPr lang="id-ID" sz="2400" dirty="0" err="1"/>
              <a:t>urin</a:t>
            </a:r>
            <a:r>
              <a:rPr lang="id-ID" sz="2400" dirty="0"/>
              <a:t> (karena ia adalah tanda kesehatan), dan pada obat (karena ia adalah penyebab kesehatan).</a:t>
            </a:r>
          </a:p>
        </p:txBody>
      </p:sp>
    </p:spTree>
    <p:extLst>
      <p:ext uri="{BB962C8B-B14F-4D97-AF65-F5344CB8AC3E}">
        <p14:creationId xmlns:p14="http://schemas.microsoft.com/office/powerpoint/2010/main" val="1673654567"/>
      </p:ext>
    </p:extLst>
  </p:cSld>
  <p:clrMapOvr>
    <a:masterClrMapping/>
  </p:clrMapOvr>
</p:sld>
</file>

<file path=ppt/theme/theme1.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TotalTime>
  <Words>3776</Words>
  <Application>Microsoft Office PowerPoint</Application>
  <PresentationFormat>Layar Lebar</PresentationFormat>
  <Paragraphs>186</Paragraphs>
  <Slides>41</Slides>
  <Notes>0</Notes>
  <HiddenSlides>0</HiddenSlides>
  <MMClips>0</MMClips>
  <ScaleCrop>false</ScaleCrop>
  <HeadingPairs>
    <vt:vector size="6" baseType="variant">
      <vt:variant>
        <vt:lpstr>Font Dipakai</vt:lpstr>
      </vt:variant>
      <vt:variant>
        <vt:i4>4</vt:i4>
      </vt:variant>
      <vt:variant>
        <vt:lpstr>Tema</vt:lpstr>
      </vt:variant>
      <vt:variant>
        <vt:i4>1</vt:i4>
      </vt:variant>
      <vt:variant>
        <vt:lpstr>Judul Slide</vt:lpstr>
      </vt:variant>
      <vt:variant>
        <vt:i4>41</vt:i4>
      </vt:variant>
    </vt:vector>
  </HeadingPairs>
  <TitlesOfParts>
    <vt:vector size="46" baseType="lpstr">
      <vt:lpstr>Arial</vt:lpstr>
      <vt:lpstr>Arial Black</vt:lpstr>
      <vt:lpstr>Calibri</vt:lpstr>
      <vt:lpstr>Calibri Light</vt:lpstr>
      <vt:lpstr>Tema Office</vt:lpstr>
      <vt:lpstr>Teologi Sang Pencipta Tunggal dalam Thomas Aquinas dan Teologi Kontemporer</vt:lpstr>
      <vt:lpstr>Pendahuluan</vt:lpstr>
      <vt:lpstr>Biografi Thomas Aquinas dan Michael J. Dodds,CP</vt:lpstr>
      <vt:lpstr>  Sesi 1  Pijakan Rasional Menuju Tuhan </vt:lpstr>
      <vt:lpstr>Presentasi PowerPoint</vt:lpstr>
      <vt:lpstr>5 Jalan Aquinas</vt:lpstr>
      <vt:lpstr>Unmoved Mover</vt:lpstr>
      <vt:lpstr>First Cause</vt:lpstr>
      <vt:lpstr>Necesarry Being</vt:lpstr>
      <vt:lpstr>Gradation</vt:lpstr>
      <vt:lpstr>Order</vt:lpstr>
      <vt:lpstr>Sesi 2  Sifat-Sifat Ilahi (Atribut-aribut Tuhan) </vt:lpstr>
      <vt:lpstr>Presentasi PowerPoint</vt:lpstr>
      <vt:lpstr>Kesederhanaan Ilahi dan Kesempurnaan</vt:lpstr>
      <vt:lpstr>Infinitas</vt:lpstr>
      <vt:lpstr>Transendensi</vt:lpstr>
      <vt:lpstr>Imanensi</vt:lpstr>
      <vt:lpstr>Imutabilitas</vt:lpstr>
      <vt:lpstr>Keabadian</vt:lpstr>
      <vt:lpstr>Keesaan Ilahi</vt:lpstr>
      <vt:lpstr>Sesi 3  Bahasa dan Tindakan Ilahi </vt:lpstr>
      <vt:lpstr>Presentasi PowerPoint</vt:lpstr>
      <vt:lpstr>Pengetahuan dan  Nama-Nama Tuhan</vt:lpstr>
      <vt:lpstr>Presentasi PowerPoint</vt:lpstr>
      <vt:lpstr>Prinsip Analogi</vt:lpstr>
      <vt:lpstr>Presentasi PowerPoint</vt:lpstr>
      <vt:lpstr>sesi 4  Tuhan Sebagai Pencipta dan Pemelihara (Providensi dan Kausalitas) </vt:lpstr>
      <vt:lpstr>Presentasi PowerPoint</vt:lpstr>
      <vt:lpstr>Penciptaan ex nihilo dan Kausalitas Ilahi</vt:lpstr>
      <vt:lpstr>Kausalitas Primer dan Sekunder</vt:lpstr>
      <vt:lpstr>Providensi dan Pemerintahan Ilahi</vt:lpstr>
      <vt:lpstr>Pra-takdir  (Predestination) dan Teodisi</vt:lpstr>
      <vt:lpstr>Kuasa Ilahi (Divine Power)  dan Omnipotensi</vt:lpstr>
      <vt:lpstr>Sesi 5  Relevansi Kontemporer dan Sintesis </vt:lpstr>
      <vt:lpstr>Presentasi PowerPoint</vt:lpstr>
      <vt:lpstr>Aquinas dan Ilmu Pengetahuan Modern</vt:lpstr>
      <vt:lpstr>Kritik terhadap Panteisme dan Panenteisme</vt:lpstr>
      <vt:lpstr>Peran Bahasa Analogi dalam Dialog Antaragama</vt:lpstr>
      <vt:lpstr>KESIMPULAN</vt:lpstr>
      <vt:lpstr>Presentasi PowerPoint</vt:lpstr>
      <vt:lpstr>Presentasi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provi batu</dc:creator>
  <cp:lastModifiedBy>provi batu</cp:lastModifiedBy>
  <cp:revision>61</cp:revision>
  <dcterms:created xsi:type="dcterms:W3CDTF">2025-09-23T05:18:36Z</dcterms:created>
  <dcterms:modified xsi:type="dcterms:W3CDTF">2025-10-10T05:42:32Z</dcterms:modified>
</cp:coreProperties>
</file>